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73" r:id="rId2"/>
    <p:sldMasterId id="2147483688" r:id="rId3"/>
    <p:sldMasterId id="2147483729" r:id="rId4"/>
    <p:sldMasterId id="2147483742" r:id="rId5"/>
    <p:sldMasterId id="2147483757" r:id="rId6"/>
  </p:sldMasterIdLst>
  <p:notesMasterIdLst>
    <p:notesMasterId r:id="rId21"/>
  </p:notesMasterIdLst>
  <p:handoutMasterIdLst>
    <p:handoutMasterId r:id="rId22"/>
  </p:handoutMasterIdLst>
  <p:sldIdLst>
    <p:sldId id="267" r:id="rId7"/>
    <p:sldId id="311" r:id="rId8"/>
    <p:sldId id="317" r:id="rId9"/>
    <p:sldId id="313" r:id="rId10"/>
    <p:sldId id="270" r:id="rId11"/>
    <p:sldId id="295" r:id="rId12"/>
    <p:sldId id="296" r:id="rId13"/>
    <p:sldId id="312" r:id="rId14"/>
    <p:sldId id="299" r:id="rId15"/>
    <p:sldId id="301" r:id="rId16"/>
    <p:sldId id="306" r:id="rId17"/>
    <p:sldId id="320" r:id="rId18"/>
    <p:sldId id="316" r:id="rId19"/>
    <p:sldId id="321" r:id="rId20"/>
  </p:sldIdLst>
  <p:sldSz cx="9144000" cy="6858000" type="screen4x3"/>
  <p:notesSz cx="9144000" cy="6858000"/>
  <p:defaultTextStyle>
    <a:defPPr>
      <a:defRPr lang="it-IT"/>
    </a:defPPr>
    <a:lvl1pPr algn="l" rtl="0" fontAlgn="base">
      <a:spcBef>
        <a:spcPct val="0"/>
      </a:spcBef>
      <a:spcAft>
        <a:spcPct val="0"/>
      </a:spcAft>
      <a:defRPr b="1" kern="1200">
        <a:solidFill>
          <a:schemeClr val="tx1"/>
        </a:solidFill>
        <a:latin typeface="Arial" charset="0"/>
        <a:ea typeface="SimSun" pitchFamily="2" charset="-122"/>
        <a:cs typeface="Arial" charset="0"/>
      </a:defRPr>
    </a:lvl1pPr>
    <a:lvl2pPr marL="457200" algn="l" rtl="0" fontAlgn="base">
      <a:spcBef>
        <a:spcPct val="0"/>
      </a:spcBef>
      <a:spcAft>
        <a:spcPct val="0"/>
      </a:spcAft>
      <a:defRPr b="1" kern="1200">
        <a:solidFill>
          <a:schemeClr val="tx1"/>
        </a:solidFill>
        <a:latin typeface="Arial" charset="0"/>
        <a:ea typeface="SimSun" pitchFamily="2" charset="-122"/>
        <a:cs typeface="Arial" charset="0"/>
      </a:defRPr>
    </a:lvl2pPr>
    <a:lvl3pPr marL="914400" algn="l" rtl="0" fontAlgn="base">
      <a:spcBef>
        <a:spcPct val="0"/>
      </a:spcBef>
      <a:spcAft>
        <a:spcPct val="0"/>
      </a:spcAft>
      <a:defRPr b="1" kern="1200">
        <a:solidFill>
          <a:schemeClr val="tx1"/>
        </a:solidFill>
        <a:latin typeface="Arial" charset="0"/>
        <a:ea typeface="SimSun" pitchFamily="2" charset="-122"/>
        <a:cs typeface="Arial" charset="0"/>
      </a:defRPr>
    </a:lvl3pPr>
    <a:lvl4pPr marL="1371600" algn="l" rtl="0" fontAlgn="base">
      <a:spcBef>
        <a:spcPct val="0"/>
      </a:spcBef>
      <a:spcAft>
        <a:spcPct val="0"/>
      </a:spcAft>
      <a:defRPr b="1" kern="1200">
        <a:solidFill>
          <a:schemeClr val="tx1"/>
        </a:solidFill>
        <a:latin typeface="Arial" charset="0"/>
        <a:ea typeface="SimSun" pitchFamily="2" charset="-122"/>
        <a:cs typeface="Arial" charset="0"/>
      </a:defRPr>
    </a:lvl4pPr>
    <a:lvl5pPr marL="1828800" algn="l" rtl="0" fontAlgn="base">
      <a:spcBef>
        <a:spcPct val="0"/>
      </a:spcBef>
      <a:spcAft>
        <a:spcPct val="0"/>
      </a:spcAft>
      <a:defRPr b="1" kern="1200">
        <a:solidFill>
          <a:schemeClr val="tx1"/>
        </a:solidFill>
        <a:latin typeface="Arial" charset="0"/>
        <a:ea typeface="SimSun" pitchFamily="2" charset="-122"/>
        <a:cs typeface="Arial" charset="0"/>
      </a:defRPr>
    </a:lvl5pPr>
    <a:lvl6pPr marL="2286000" algn="l" defTabSz="914400" rtl="0" eaLnBrk="1" latinLnBrk="0" hangingPunct="1">
      <a:defRPr b="1" kern="1200">
        <a:solidFill>
          <a:schemeClr val="tx1"/>
        </a:solidFill>
        <a:latin typeface="Arial" charset="0"/>
        <a:ea typeface="SimSun" pitchFamily="2" charset="-122"/>
        <a:cs typeface="Arial" charset="0"/>
      </a:defRPr>
    </a:lvl6pPr>
    <a:lvl7pPr marL="2743200" algn="l" defTabSz="914400" rtl="0" eaLnBrk="1" latinLnBrk="0" hangingPunct="1">
      <a:defRPr b="1" kern="1200">
        <a:solidFill>
          <a:schemeClr val="tx1"/>
        </a:solidFill>
        <a:latin typeface="Arial" charset="0"/>
        <a:ea typeface="SimSun" pitchFamily="2" charset="-122"/>
        <a:cs typeface="Arial" charset="0"/>
      </a:defRPr>
    </a:lvl7pPr>
    <a:lvl8pPr marL="3200400" algn="l" defTabSz="914400" rtl="0" eaLnBrk="1" latinLnBrk="0" hangingPunct="1">
      <a:defRPr b="1" kern="1200">
        <a:solidFill>
          <a:schemeClr val="tx1"/>
        </a:solidFill>
        <a:latin typeface="Arial" charset="0"/>
        <a:ea typeface="SimSun" pitchFamily="2" charset="-122"/>
        <a:cs typeface="Arial" charset="0"/>
      </a:defRPr>
    </a:lvl8pPr>
    <a:lvl9pPr marL="3657600" algn="l" defTabSz="914400" rtl="0" eaLnBrk="1" latinLnBrk="0" hangingPunct="1">
      <a:defRPr b="1" kern="1200">
        <a:solidFill>
          <a:schemeClr val="tx1"/>
        </a:solidFill>
        <a:latin typeface="Arial" charset="0"/>
        <a:ea typeface="SimSun" pitchFamily="2" charset="-122"/>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la Azzolina" initials="DA" lastIdx="1" clrIdx="0">
    <p:extLst>
      <p:ext uri="{19B8F6BF-5375-455C-9EA6-DF929625EA0E}">
        <p15:presenceInfo xmlns:p15="http://schemas.microsoft.com/office/powerpoint/2012/main" userId="b362c09aad084db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3322" autoAdjust="0"/>
  </p:normalViewPr>
  <p:slideViewPr>
    <p:cSldViewPr>
      <p:cViewPr varScale="1">
        <p:scale>
          <a:sx n="73" d="100"/>
          <a:sy n="73" d="100"/>
        </p:scale>
        <p:origin x="1320"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4" d="100"/>
          <a:sy n="74" d="100"/>
        </p:scale>
        <p:origin x="109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01AEBC-4AE7-4459-AF9C-D1164B626A15}" type="doc">
      <dgm:prSet loTypeId="urn:microsoft.com/office/officeart/2005/8/layout/vList6" loCatId="list" qsTypeId="urn:microsoft.com/office/officeart/2005/8/quickstyle/simple1" qsCatId="simple" csTypeId="urn:microsoft.com/office/officeart/2005/8/colors/accent2_2" csCatId="accent2" phldr="1"/>
      <dgm:spPr/>
      <dgm:t>
        <a:bodyPr/>
        <a:lstStyle/>
        <a:p>
          <a:endParaRPr lang="en-US"/>
        </a:p>
      </dgm:t>
    </dgm:pt>
    <dgm:pt modelId="{B3076B25-3C82-4D30-827A-56421D8BCF1D}">
      <dgm:prSet phldrT="[Text]"/>
      <dgm:spPr/>
      <dgm:t>
        <a:bodyPr/>
        <a:lstStyle/>
        <a:p>
          <a:r>
            <a:rPr lang="en-US" dirty="0" smtClean="0"/>
            <a:t>Non inferiority</a:t>
          </a:r>
          <a:endParaRPr lang="en-US" dirty="0"/>
        </a:p>
      </dgm:t>
    </dgm:pt>
    <dgm:pt modelId="{E3D386AC-A208-4A83-910D-B325750FFE3D}" type="parTrans" cxnId="{BBC27FC5-DB37-4818-8E13-1F8DF7BF56D2}">
      <dgm:prSet/>
      <dgm:spPr/>
      <dgm:t>
        <a:bodyPr/>
        <a:lstStyle/>
        <a:p>
          <a:endParaRPr lang="en-US"/>
        </a:p>
      </dgm:t>
    </dgm:pt>
    <dgm:pt modelId="{181C5DD1-8FDB-4E51-ACB2-DE03E07FAE42}" type="sibTrans" cxnId="{BBC27FC5-DB37-4818-8E13-1F8DF7BF56D2}">
      <dgm:prSet/>
      <dgm:spPr/>
      <dgm:t>
        <a:bodyPr/>
        <a:lstStyle/>
        <a:p>
          <a:endParaRPr lang="en-US"/>
        </a:p>
      </dgm:t>
    </dgm:pt>
    <dgm:pt modelId="{E47477F3-7DB8-4B2B-A852-75BE88B520E6}">
      <dgm:prSet phldrT="[Text]" custT="1"/>
      <dgm:spPr/>
      <dgm:t>
        <a:bodyPr/>
        <a:lstStyle/>
        <a:p>
          <a:r>
            <a:rPr lang="en-US" sz="1800" dirty="0" smtClean="0"/>
            <a:t>Definition of the active prosthesis C effect size</a:t>
          </a:r>
          <a:endParaRPr lang="en-US" sz="1800" dirty="0"/>
        </a:p>
      </dgm:t>
    </dgm:pt>
    <dgm:pt modelId="{64F65A01-4050-4099-837D-E73E7AFD08A5}" type="parTrans" cxnId="{67C6212E-718E-4C50-B6C5-B39EFA8897AC}">
      <dgm:prSet/>
      <dgm:spPr/>
      <dgm:t>
        <a:bodyPr/>
        <a:lstStyle/>
        <a:p>
          <a:endParaRPr lang="en-US"/>
        </a:p>
      </dgm:t>
    </dgm:pt>
    <dgm:pt modelId="{6DD17DB0-E4A3-4E39-8214-A5C60AC89A7A}" type="sibTrans" cxnId="{67C6212E-718E-4C50-B6C5-B39EFA8897AC}">
      <dgm:prSet/>
      <dgm:spPr/>
      <dgm:t>
        <a:bodyPr/>
        <a:lstStyle/>
        <a:p>
          <a:endParaRPr lang="en-US"/>
        </a:p>
      </dgm:t>
    </dgm:pt>
    <dgm:pt modelId="{BD944BB7-EE3E-444F-B373-38A44716BBF8}">
      <dgm:prSet phldrT="[Text]"/>
      <dgm:spPr/>
      <dgm:t>
        <a:bodyPr/>
        <a:lstStyle/>
        <a:p>
          <a:r>
            <a:rPr lang="en-US" dirty="0" smtClean="0"/>
            <a:t>Multiplicity</a:t>
          </a:r>
          <a:endParaRPr lang="en-US" dirty="0"/>
        </a:p>
      </dgm:t>
    </dgm:pt>
    <dgm:pt modelId="{E17F9D6B-A7C7-4A40-BCB6-EB3F86240E7B}" type="parTrans" cxnId="{6C67D814-7230-481F-823B-17A49EC3CE46}">
      <dgm:prSet/>
      <dgm:spPr/>
      <dgm:t>
        <a:bodyPr/>
        <a:lstStyle/>
        <a:p>
          <a:endParaRPr lang="en-US"/>
        </a:p>
      </dgm:t>
    </dgm:pt>
    <dgm:pt modelId="{272CB979-4D5D-4D75-929A-F8A0C9A73587}" type="sibTrans" cxnId="{6C67D814-7230-481F-823B-17A49EC3CE46}">
      <dgm:prSet/>
      <dgm:spPr/>
      <dgm:t>
        <a:bodyPr/>
        <a:lstStyle/>
        <a:p>
          <a:endParaRPr lang="en-US"/>
        </a:p>
      </dgm:t>
    </dgm:pt>
    <dgm:pt modelId="{60BB9E29-85DD-4174-8E30-27263A21F68A}">
      <dgm:prSet phldrT="[Text]" custT="1"/>
      <dgm:spPr/>
      <dgm:t>
        <a:bodyPr/>
        <a:lstStyle/>
        <a:p>
          <a:pPr algn="l"/>
          <a:r>
            <a:rPr lang="en-US" sz="2000" dirty="0" smtClean="0"/>
            <a:t>Primary or Co-Primary Endpoint?</a:t>
          </a:r>
          <a:endParaRPr lang="en-US" sz="2000" dirty="0"/>
        </a:p>
      </dgm:t>
    </dgm:pt>
    <dgm:pt modelId="{1F400572-3D54-4A10-B2FD-D4BAB5D8C5BD}" type="parTrans" cxnId="{0FFE20B6-D040-41BE-829E-3F3D26A12C2E}">
      <dgm:prSet/>
      <dgm:spPr/>
      <dgm:t>
        <a:bodyPr/>
        <a:lstStyle/>
        <a:p>
          <a:endParaRPr lang="en-US"/>
        </a:p>
      </dgm:t>
    </dgm:pt>
    <dgm:pt modelId="{943C84FB-F640-47E7-AF68-DE9F3464353C}" type="sibTrans" cxnId="{0FFE20B6-D040-41BE-829E-3F3D26A12C2E}">
      <dgm:prSet/>
      <dgm:spPr/>
      <dgm:t>
        <a:bodyPr/>
        <a:lstStyle/>
        <a:p>
          <a:endParaRPr lang="en-US"/>
        </a:p>
      </dgm:t>
    </dgm:pt>
    <dgm:pt modelId="{16110589-CEEA-41D4-BCE1-BFB1CC070817}">
      <dgm:prSet phldrT="[Text]" custT="1"/>
      <dgm:spPr/>
      <dgm:t>
        <a:bodyPr/>
        <a:lstStyle/>
        <a:p>
          <a:pPr algn="l"/>
          <a:r>
            <a:rPr lang="en-US" sz="2000" dirty="0" smtClean="0"/>
            <a:t>Statistical controlling of multiplicity issues</a:t>
          </a:r>
          <a:endParaRPr lang="en-US" sz="2000" dirty="0"/>
        </a:p>
      </dgm:t>
    </dgm:pt>
    <dgm:pt modelId="{BA4EA55C-6AE5-490A-94F0-1E1CA38235C2}" type="parTrans" cxnId="{CA7E8CD1-2A40-41C9-8567-F708DC7CFE21}">
      <dgm:prSet/>
      <dgm:spPr/>
      <dgm:t>
        <a:bodyPr/>
        <a:lstStyle/>
        <a:p>
          <a:endParaRPr lang="en-US"/>
        </a:p>
      </dgm:t>
    </dgm:pt>
    <dgm:pt modelId="{0C6ACF2F-DEBA-4F2B-90CF-E1B9B9868650}" type="sibTrans" cxnId="{CA7E8CD1-2A40-41C9-8567-F708DC7CFE21}">
      <dgm:prSet/>
      <dgm:spPr/>
      <dgm:t>
        <a:bodyPr/>
        <a:lstStyle/>
        <a:p>
          <a:endParaRPr lang="en-US"/>
        </a:p>
      </dgm:t>
    </dgm:pt>
    <dgm:pt modelId="{F175727F-D5CC-48CA-9561-ED3093FDD8B5}">
      <dgm:prSet phldrT="[Text]" custT="1"/>
      <dgm:spPr/>
      <dgm:t>
        <a:bodyPr/>
        <a:lstStyle/>
        <a:p>
          <a:r>
            <a:rPr lang="en-US" sz="1800" dirty="0" smtClean="0"/>
            <a:t>Margin definition</a:t>
          </a:r>
          <a:endParaRPr lang="en-US" sz="1800" dirty="0"/>
        </a:p>
      </dgm:t>
    </dgm:pt>
    <dgm:pt modelId="{99A7AC18-83B9-4105-A4D6-733D63A73467}" type="parTrans" cxnId="{F22606F9-3251-4D12-887F-77336B8D011B}">
      <dgm:prSet/>
      <dgm:spPr/>
    </dgm:pt>
    <dgm:pt modelId="{5742C755-E900-4D11-A070-F161BF6CCE8D}" type="sibTrans" cxnId="{F22606F9-3251-4D12-887F-77336B8D011B}">
      <dgm:prSet/>
      <dgm:spPr/>
    </dgm:pt>
    <dgm:pt modelId="{5FA3204D-AC56-4AC0-92D6-F52BC2765829}" type="pres">
      <dgm:prSet presAssocID="{1601AEBC-4AE7-4459-AF9C-D1164B626A15}" presName="Name0" presStyleCnt="0">
        <dgm:presLayoutVars>
          <dgm:dir/>
          <dgm:animLvl val="lvl"/>
          <dgm:resizeHandles/>
        </dgm:presLayoutVars>
      </dgm:prSet>
      <dgm:spPr/>
      <dgm:t>
        <a:bodyPr/>
        <a:lstStyle/>
        <a:p>
          <a:endParaRPr lang="en-US"/>
        </a:p>
      </dgm:t>
    </dgm:pt>
    <dgm:pt modelId="{C5461A73-FBC2-4730-B39E-08C247E2C31F}" type="pres">
      <dgm:prSet presAssocID="{B3076B25-3C82-4D30-827A-56421D8BCF1D}" presName="linNode" presStyleCnt="0"/>
      <dgm:spPr/>
    </dgm:pt>
    <dgm:pt modelId="{6A1E1D1E-E48D-4778-BBF1-A4AD057EC224}" type="pres">
      <dgm:prSet presAssocID="{B3076B25-3C82-4D30-827A-56421D8BCF1D}" presName="parentShp" presStyleLbl="node1" presStyleIdx="0" presStyleCnt="2" custScaleX="47303" custScaleY="33227" custLinFactNeighborX="-30493" custLinFactNeighborY="1000">
        <dgm:presLayoutVars>
          <dgm:bulletEnabled val="1"/>
        </dgm:presLayoutVars>
      </dgm:prSet>
      <dgm:spPr/>
      <dgm:t>
        <a:bodyPr/>
        <a:lstStyle/>
        <a:p>
          <a:endParaRPr lang="en-US"/>
        </a:p>
      </dgm:t>
    </dgm:pt>
    <dgm:pt modelId="{9A66F887-16BA-42D1-90FD-6F46F41168EE}" type="pres">
      <dgm:prSet presAssocID="{B3076B25-3C82-4D30-827A-56421D8BCF1D}" presName="childShp" presStyleLbl="bgAccFollowNode1" presStyleIdx="0" presStyleCnt="2" custScaleX="67887" custScaleY="29580" custLinFactNeighborX="-39691" custLinFactNeighborY="698">
        <dgm:presLayoutVars>
          <dgm:bulletEnabled val="1"/>
        </dgm:presLayoutVars>
      </dgm:prSet>
      <dgm:spPr/>
      <dgm:t>
        <a:bodyPr/>
        <a:lstStyle/>
        <a:p>
          <a:endParaRPr lang="en-US"/>
        </a:p>
      </dgm:t>
    </dgm:pt>
    <dgm:pt modelId="{9D2DE732-859B-491A-A5CC-12032AD7DDEC}" type="pres">
      <dgm:prSet presAssocID="{181C5DD1-8FDB-4E51-ACB2-DE03E07FAE42}" presName="spacing" presStyleCnt="0"/>
      <dgm:spPr/>
    </dgm:pt>
    <dgm:pt modelId="{545D1C9B-1BE4-40F6-9168-EE2F1FBE5DDF}" type="pres">
      <dgm:prSet presAssocID="{BD944BB7-EE3E-444F-B373-38A44716BBF8}" presName="linNode" presStyleCnt="0"/>
      <dgm:spPr/>
    </dgm:pt>
    <dgm:pt modelId="{8934D4CF-2590-457E-AD0A-7475E7AF8E99}" type="pres">
      <dgm:prSet presAssocID="{BD944BB7-EE3E-444F-B373-38A44716BBF8}" presName="parentShp" presStyleLbl="node1" presStyleIdx="1" presStyleCnt="2" custScaleX="49039" custScaleY="30103" custLinFactNeighborX="-28138" custLinFactNeighborY="-3436">
        <dgm:presLayoutVars>
          <dgm:bulletEnabled val="1"/>
        </dgm:presLayoutVars>
      </dgm:prSet>
      <dgm:spPr/>
      <dgm:t>
        <a:bodyPr/>
        <a:lstStyle/>
        <a:p>
          <a:endParaRPr lang="en-US"/>
        </a:p>
      </dgm:t>
    </dgm:pt>
    <dgm:pt modelId="{0D669672-0CBC-41CF-B618-A07B52CE5B0C}" type="pres">
      <dgm:prSet presAssocID="{BD944BB7-EE3E-444F-B373-38A44716BBF8}" presName="childShp" presStyleLbl="bgAccFollowNode1" presStyleIdx="1" presStyleCnt="2" custScaleX="71439" custScaleY="32831" custLinFactNeighborX="-36507" custLinFactNeighborY="-3667">
        <dgm:presLayoutVars>
          <dgm:bulletEnabled val="1"/>
        </dgm:presLayoutVars>
      </dgm:prSet>
      <dgm:spPr/>
      <dgm:t>
        <a:bodyPr/>
        <a:lstStyle/>
        <a:p>
          <a:endParaRPr lang="en-US"/>
        </a:p>
      </dgm:t>
    </dgm:pt>
  </dgm:ptLst>
  <dgm:cxnLst>
    <dgm:cxn modelId="{F22606F9-3251-4D12-887F-77336B8D011B}" srcId="{B3076B25-3C82-4D30-827A-56421D8BCF1D}" destId="{F175727F-D5CC-48CA-9561-ED3093FDD8B5}" srcOrd="1" destOrd="0" parTransId="{99A7AC18-83B9-4105-A4D6-733D63A73467}" sibTransId="{5742C755-E900-4D11-A070-F161BF6CCE8D}"/>
    <dgm:cxn modelId="{7642626D-F808-48D7-97E7-1B9981128843}" type="presOf" srcId="{BD944BB7-EE3E-444F-B373-38A44716BBF8}" destId="{8934D4CF-2590-457E-AD0A-7475E7AF8E99}" srcOrd="0" destOrd="0" presId="urn:microsoft.com/office/officeart/2005/8/layout/vList6"/>
    <dgm:cxn modelId="{7321C572-CAB5-4CD2-AF2E-4C06DCBCDBAE}" type="presOf" srcId="{B3076B25-3C82-4D30-827A-56421D8BCF1D}" destId="{6A1E1D1E-E48D-4778-BBF1-A4AD057EC224}" srcOrd="0" destOrd="0" presId="urn:microsoft.com/office/officeart/2005/8/layout/vList6"/>
    <dgm:cxn modelId="{D437FC8B-1D9B-4E0E-9662-29ECE4C31D58}" type="presOf" srcId="{1601AEBC-4AE7-4459-AF9C-D1164B626A15}" destId="{5FA3204D-AC56-4AC0-92D6-F52BC2765829}" srcOrd="0" destOrd="0" presId="urn:microsoft.com/office/officeart/2005/8/layout/vList6"/>
    <dgm:cxn modelId="{DF7FF05D-A0C9-4478-AF40-EAD5879534E7}" type="presOf" srcId="{E47477F3-7DB8-4B2B-A852-75BE88B520E6}" destId="{9A66F887-16BA-42D1-90FD-6F46F41168EE}" srcOrd="0" destOrd="0" presId="urn:microsoft.com/office/officeart/2005/8/layout/vList6"/>
    <dgm:cxn modelId="{CA7E8CD1-2A40-41C9-8567-F708DC7CFE21}" srcId="{BD944BB7-EE3E-444F-B373-38A44716BBF8}" destId="{16110589-CEEA-41D4-BCE1-BFB1CC070817}" srcOrd="1" destOrd="0" parTransId="{BA4EA55C-6AE5-490A-94F0-1E1CA38235C2}" sibTransId="{0C6ACF2F-DEBA-4F2B-90CF-E1B9B9868650}"/>
    <dgm:cxn modelId="{0FFE20B6-D040-41BE-829E-3F3D26A12C2E}" srcId="{BD944BB7-EE3E-444F-B373-38A44716BBF8}" destId="{60BB9E29-85DD-4174-8E30-27263A21F68A}" srcOrd="0" destOrd="0" parTransId="{1F400572-3D54-4A10-B2FD-D4BAB5D8C5BD}" sibTransId="{943C84FB-F640-47E7-AF68-DE9F3464353C}"/>
    <dgm:cxn modelId="{4698B2A1-D73D-477E-AFE3-4106A899E491}" type="presOf" srcId="{16110589-CEEA-41D4-BCE1-BFB1CC070817}" destId="{0D669672-0CBC-41CF-B618-A07B52CE5B0C}" srcOrd="0" destOrd="1" presId="urn:microsoft.com/office/officeart/2005/8/layout/vList6"/>
    <dgm:cxn modelId="{3506B997-52CD-4CE7-BE9B-8D979065E1AF}" type="presOf" srcId="{60BB9E29-85DD-4174-8E30-27263A21F68A}" destId="{0D669672-0CBC-41CF-B618-A07B52CE5B0C}" srcOrd="0" destOrd="0" presId="urn:microsoft.com/office/officeart/2005/8/layout/vList6"/>
    <dgm:cxn modelId="{67C6212E-718E-4C50-B6C5-B39EFA8897AC}" srcId="{B3076B25-3C82-4D30-827A-56421D8BCF1D}" destId="{E47477F3-7DB8-4B2B-A852-75BE88B520E6}" srcOrd="0" destOrd="0" parTransId="{64F65A01-4050-4099-837D-E73E7AFD08A5}" sibTransId="{6DD17DB0-E4A3-4E39-8214-A5C60AC89A7A}"/>
    <dgm:cxn modelId="{87ECD9DB-B3C7-4D34-9160-D17E5C287E85}" type="presOf" srcId="{F175727F-D5CC-48CA-9561-ED3093FDD8B5}" destId="{9A66F887-16BA-42D1-90FD-6F46F41168EE}" srcOrd="0" destOrd="1" presId="urn:microsoft.com/office/officeart/2005/8/layout/vList6"/>
    <dgm:cxn modelId="{6C67D814-7230-481F-823B-17A49EC3CE46}" srcId="{1601AEBC-4AE7-4459-AF9C-D1164B626A15}" destId="{BD944BB7-EE3E-444F-B373-38A44716BBF8}" srcOrd="1" destOrd="0" parTransId="{E17F9D6B-A7C7-4A40-BCB6-EB3F86240E7B}" sibTransId="{272CB979-4D5D-4D75-929A-F8A0C9A73587}"/>
    <dgm:cxn modelId="{BBC27FC5-DB37-4818-8E13-1F8DF7BF56D2}" srcId="{1601AEBC-4AE7-4459-AF9C-D1164B626A15}" destId="{B3076B25-3C82-4D30-827A-56421D8BCF1D}" srcOrd="0" destOrd="0" parTransId="{E3D386AC-A208-4A83-910D-B325750FFE3D}" sibTransId="{181C5DD1-8FDB-4E51-ACB2-DE03E07FAE42}"/>
    <dgm:cxn modelId="{B815DC07-4A75-44CA-B279-EA23496B8E16}" type="presParOf" srcId="{5FA3204D-AC56-4AC0-92D6-F52BC2765829}" destId="{C5461A73-FBC2-4730-B39E-08C247E2C31F}" srcOrd="0" destOrd="0" presId="urn:microsoft.com/office/officeart/2005/8/layout/vList6"/>
    <dgm:cxn modelId="{225BB4F3-7B1D-4419-A286-5FD729F0DA5A}" type="presParOf" srcId="{C5461A73-FBC2-4730-B39E-08C247E2C31F}" destId="{6A1E1D1E-E48D-4778-BBF1-A4AD057EC224}" srcOrd="0" destOrd="0" presId="urn:microsoft.com/office/officeart/2005/8/layout/vList6"/>
    <dgm:cxn modelId="{81F27FF6-9420-4F95-8077-D6881E389553}" type="presParOf" srcId="{C5461A73-FBC2-4730-B39E-08C247E2C31F}" destId="{9A66F887-16BA-42D1-90FD-6F46F41168EE}" srcOrd="1" destOrd="0" presId="urn:microsoft.com/office/officeart/2005/8/layout/vList6"/>
    <dgm:cxn modelId="{7F467401-C554-433F-9416-971850428C48}" type="presParOf" srcId="{5FA3204D-AC56-4AC0-92D6-F52BC2765829}" destId="{9D2DE732-859B-491A-A5CC-12032AD7DDEC}" srcOrd="1" destOrd="0" presId="urn:microsoft.com/office/officeart/2005/8/layout/vList6"/>
    <dgm:cxn modelId="{BD839570-5027-459F-A363-321EC0D055E5}" type="presParOf" srcId="{5FA3204D-AC56-4AC0-92D6-F52BC2765829}" destId="{545D1C9B-1BE4-40F6-9168-EE2F1FBE5DDF}" srcOrd="2" destOrd="0" presId="urn:microsoft.com/office/officeart/2005/8/layout/vList6"/>
    <dgm:cxn modelId="{FDB09693-66B3-4D8B-A12B-809A58FE08F2}" type="presParOf" srcId="{545D1C9B-1BE4-40F6-9168-EE2F1FBE5DDF}" destId="{8934D4CF-2590-457E-AD0A-7475E7AF8E99}" srcOrd="0" destOrd="0" presId="urn:microsoft.com/office/officeart/2005/8/layout/vList6"/>
    <dgm:cxn modelId="{7759B20E-2748-40A7-B6CA-267AEC11EA4A}" type="presParOf" srcId="{545D1C9B-1BE4-40F6-9168-EE2F1FBE5DDF}" destId="{0D669672-0CBC-41CF-B618-A07B52CE5B0C}"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66F887-16BA-42D1-90FD-6F46F41168EE}">
      <dsp:nvSpPr>
        <dsp:cNvPr id="0" name=""/>
        <dsp:cNvSpPr/>
      </dsp:nvSpPr>
      <dsp:spPr>
        <a:xfrm>
          <a:off x="1908913" y="656341"/>
          <a:ext cx="3348864" cy="1335126"/>
        </a:xfrm>
        <a:prstGeom prst="rightArrow">
          <a:avLst>
            <a:gd name="adj1" fmla="val 75000"/>
            <a:gd name="adj2" fmla="val 50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Definition of the active prosthesis C effect size</a:t>
          </a:r>
          <a:endParaRPr lang="en-US" sz="1800" kern="1200" dirty="0"/>
        </a:p>
        <a:p>
          <a:pPr marL="171450" lvl="1" indent="-171450" algn="l" defTabSz="800100">
            <a:lnSpc>
              <a:spcPct val="90000"/>
            </a:lnSpc>
            <a:spcBef>
              <a:spcPct val="0"/>
            </a:spcBef>
            <a:spcAft>
              <a:spcPct val="15000"/>
            </a:spcAft>
            <a:buChar char="••"/>
          </a:pPr>
          <a:r>
            <a:rPr lang="en-US" sz="1800" kern="1200" dirty="0" smtClean="0"/>
            <a:t>Margin definition</a:t>
          </a:r>
          <a:endParaRPr lang="en-US" sz="1800" kern="1200" dirty="0"/>
        </a:p>
      </dsp:txBody>
      <dsp:txXfrm>
        <a:off x="1908913" y="823232"/>
        <a:ext cx="2848192" cy="1001344"/>
      </dsp:txXfrm>
    </dsp:sp>
    <dsp:sp modelId="{6A1E1D1E-E48D-4778-BBF1-A4AD057EC224}">
      <dsp:nvSpPr>
        <dsp:cNvPr id="0" name=""/>
        <dsp:cNvSpPr/>
      </dsp:nvSpPr>
      <dsp:spPr>
        <a:xfrm>
          <a:off x="154361" y="587666"/>
          <a:ext cx="1555637" cy="149973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kern="1200" dirty="0" smtClean="0"/>
            <a:t>Non inferiority</a:t>
          </a:r>
          <a:endParaRPr lang="en-US" sz="2200" kern="1200" dirty="0"/>
        </a:p>
      </dsp:txBody>
      <dsp:txXfrm>
        <a:off x="227572" y="660877"/>
        <a:ext cx="1409215" cy="1353316"/>
      </dsp:txXfrm>
    </dsp:sp>
    <dsp:sp modelId="{0D669672-0CBC-41CF-B618-A07B52CE5B0C}">
      <dsp:nvSpPr>
        <dsp:cNvPr id="0" name=""/>
        <dsp:cNvSpPr/>
      </dsp:nvSpPr>
      <dsp:spPr>
        <a:xfrm>
          <a:off x="1954560" y="2328115"/>
          <a:ext cx="3524084" cy="1481864"/>
        </a:xfrm>
        <a:prstGeom prst="rightArrow">
          <a:avLst>
            <a:gd name="adj1" fmla="val 75000"/>
            <a:gd name="adj2" fmla="val 50000"/>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Primary or Co-Primary Endpoint?</a:t>
          </a:r>
          <a:endParaRPr lang="en-US" sz="2000" kern="1200" dirty="0"/>
        </a:p>
        <a:p>
          <a:pPr marL="228600" lvl="1" indent="-228600" algn="l" defTabSz="889000">
            <a:lnSpc>
              <a:spcPct val="90000"/>
            </a:lnSpc>
            <a:spcBef>
              <a:spcPct val="0"/>
            </a:spcBef>
            <a:spcAft>
              <a:spcPct val="15000"/>
            </a:spcAft>
            <a:buChar char="••"/>
          </a:pPr>
          <a:r>
            <a:rPr lang="en-US" sz="2000" kern="1200" dirty="0" smtClean="0"/>
            <a:t>Statistical controlling of multiplicity issues</a:t>
          </a:r>
          <a:endParaRPr lang="en-US" sz="2000" kern="1200" dirty="0"/>
        </a:p>
      </dsp:txBody>
      <dsp:txXfrm>
        <a:off x="1954560" y="2513348"/>
        <a:ext cx="2968385" cy="1111398"/>
      </dsp:txXfrm>
    </dsp:sp>
    <dsp:sp modelId="{8934D4CF-2590-457E-AD0A-7475E7AF8E99}">
      <dsp:nvSpPr>
        <dsp:cNvPr id="0" name=""/>
        <dsp:cNvSpPr/>
      </dsp:nvSpPr>
      <dsp:spPr>
        <a:xfrm>
          <a:off x="154378" y="2400108"/>
          <a:ext cx="1612728" cy="135873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kern="1200" dirty="0" smtClean="0"/>
            <a:t>Multiplicity</a:t>
          </a:r>
          <a:endParaRPr lang="en-US" sz="2200" kern="1200" dirty="0"/>
        </a:p>
      </dsp:txBody>
      <dsp:txXfrm>
        <a:off x="220706" y="2466436"/>
        <a:ext cx="1480072" cy="122607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it-IT" dirty="0"/>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50A4C00B-D007-4F99-91CA-C3880C513196}" type="datetimeFigureOut">
              <a:rPr lang="it-IT" smtClean="0"/>
              <a:t>21/05/2018</a:t>
            </a:fld>
            <a:endParaRPr lang="it-IT"/>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it-IT" dirty="0"/>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83D9619B-B2BB-49EB-AF5E-1BA304D93B2D}" type="slidenum">
              <a:rPr lang="it-IT" smtClean="0"/>
              <a:t>‹#›</a:t>
            </a:fld>
            <a:endParaRPr lang="it-IT"/>
          </a:p>
        </p:txBody>
      </p:sp>
    </p:spTree>
    <p:extLst>
      <p:ext uri="{BB962C8B-B14F-4D97-AF65-F5344CB8AC3E}">
        <p14:creationId xmlns:p14="http://schemas.microsoft.com/office/powerpoint/2010/main" val="2489761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b="0">
                <a:latin typeface="+mn-lt"/>
                <a:ea typeface="+mn-ea"/>
                <a:cs typeface="+mn-cs"/>
              </a:defRPr>
            </a:lvl1pPr>
          </a:lstStyle>
          <a:p>
            <a:pPr>
              <a:defRPr/>
            </a:pPr>
            <a:endParaRPr lang="it-IT"/>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fontAlgn="auto">
              <a:spcBef>
                <a:spcPts val="0"/>
              </a:spcBef>
              <a:spcAft>
                <a:spcPts val="0"/>
              </a:spcAft>
              <a:defRPr sz="1200" b="0">
                <a:latin typeface="+mn-lt"/>
                <a:ea typeface="+mn-ea"/>
                <a:cs typeface="+mn-cs"/>
              </a:defRPr>
            </a:lvl1pPr>
          </a:lstStyle>
          <a:p>
            <a:pPr>
              <a:defRPr/>
            </a:pPr>
            <a:fld id="{856E415B-E98B-4F45-97C0-BCA1989284B1}" type="datetimeFigureOut">
              <a:rPr lang="it-IT"/>
              <a:pPr>
                <a:defRPr/>
              </a:pPr>
              <a:t>21/05/2018</a:t>
            </a:fld>
            <a:endParaRPr lang="it-IT"/>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it-IT" noProof="0"/>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fontAlgn="auto">
              <a:spcBef>
                <a:spcPts val="0"/>
              </a:spcBef>
              <a:spcAft>
                <a:spcPts val="0"/>
              </a:spcAft>
              <a:defRPr sz="1200" b="0">
                <a:latin typeface="+mn-lt"/>
                <a:ea typeface="+mn-ea"/>
                <a:cs typeface="+mn-cs"/>
              </a:defRPr>
            </a:lvl1pPr>
          </a:lstStyle>
          <a:p>
            <a:pPr>
              <a:defRPr/>
            </a:pPr>
            <a:endParaRPr lang="it-IT"/>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fontAlgn="auto">
              <a:spcBef>
                <a:spcPts val="0"/>
              </a:spcBef>
              <a:spcAft>
                <a:spcPts val="0"/>
              </a:spcAft>
              <a:defRPr sz="1200" b="0">
                <a:latin typeface="+mn-lt"/>
                <a:ea typeface="+mn-ea"/>
                <a:cs typeface="+mn-cs"/>
              </a:defRPr>
            </a:lvl1pPr>
          </a:lstStyle>
          <a:p>
            <a:pPr>
              <a:defRPr/>
            </a:pPr>
            <a:fld id="{4EE8C9B4-CCF3-4954-8310-3E2DAA460C02}" type="slidenum">
              <a:rPr lang="it-IT"/>
              <a:pPr>
                <a:defRPr/>
              </a:pPr>
              <a:t>‹#›</a:t>
            </a:fld>
            <a:endParaRPr lang="it-IT"/>
          </a:p>
        </p:txBody>
      </p:sp>
    </p:spTree>
    <p:extLst>
      <p:ext uri="{BB962C8B-B14F-4D97-AF65-F5344CB8AC3E}">
        <p14:creationId xmlns:p14="http://schemas.microsoft.com/office/powerpoint/2010/main" val="28766265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2</a:t>
            </a:fld>
            <a:endParaRPr lang="it-IT"/>
          </a:p>
        </p:txBody>
      </p:sp>
    </p:spTree>
    <p:extLst>
      <p:ext uri="{BB962C8B-B14F-4D97-AF65-F5344CB8AC3E}">
        <p14:creationId xmlns:p14="http://schemas.microsoft.com/office/powerpoint/2010/main" val="4232597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the study sample size is 475 selected to provide 80 percent power to show success on each of two endpoints (i.e., Type II 476 error rate is 20 percent for each), and the endpoints are entirely independent, the power to show 477 success on both will be just 64 percent (0.8 x 0.8): i.e., the likelihood of the study failing to 478 support a conclusion of a favorable drug effect when such an effect existed (the Type II error 479 rate) would be 36 percent. </a:t>
            </a:r>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5</a:t>
            </a:fld>
            <a:endParaRPr lang="it-IT"/>
          </a:p>
        </p:txBody>
      </p:sp>
    </p:spTree>
    <p:extLst>
      <p:ext uri="{BB962C8B-B14F-4D97-AF65-F5344CB8AC3E}">
        <p14:creationId xmlns:p14="http://schemas.microsoft.com/office/powerpoint/2010/main" val="197044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6</a:t>
            </a:fld>
            <a:endParaRPr lang="it-IT"/>
          </a:p>
        </p:txBody>
      </p:sp>
    </p:spTree>
    <p:extLst>
      <p:ext uri="{BB962C8B-B14F-4D97-AF65-F5344CB8AC3E}">
        <p14:creationId xmlns:p14="http://schemas.microsoft.com/office/powerpoint/2010/main" val="3864458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7</a:t>
            </a:fld>
            <a:endParaRPr lang="it-IT"/>
          </a:p>
        </p:txBody>
      </p:sp>
    </p:spTree>
    <p:extLst>
      <p:ext uri="{BB962C8B-B14F-4D97-AF65-F5344CB8AC3E}">
        <p14:creationId xmlns:p14="http://schemas.microsoft.com/office/powerpoint/2010/main" val="562277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9</a:t>
            </a:fld>
            <a:endParaRPr lang="it-IT"/>
          </a:p>
        </p:txBody>
      </p:sp>
    </p:spTree>
    <p:extLst>
      <p:ext uri="{BB962C8B-B14F-4D97-AF65-F5344CB8AC3E}">
        <p14:creationId xmlns:p14="http://schemas.microsoft.com/office/powerpoint/2010/main" val="2971675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10</a:t>
            </a:fld>
            <a:endParaRPr lang="it-IT"/>
          </a:p>
        </p:txBody>
      </p:sp>
    </p:spTree>
    <p:extLst>
      <p:ext uri="{BB962C8B-B14F-4D97-AF65-F5344CB8AC3E}">
        <p14:creationId xmlns:p14="http://schemas.microsoft.com/office/powerpoint/2010/main" val="614465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11</a:t>
            </a:fld>
            <a:endParaRPr lang="it-IT"/>
          </a:p>
        </p:txBody>
      </p:sp>
    </p:spTree>
    <p:extLst>
      <p:ext uri="{BB962C8B-B14F-4D97-AF65-F5344CB8AC3E}">
        <p14:creationId xmlns:p14="http://schemas.microsoft.com/office/powerpoint/2010/main" val="1721326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E8C9B4-CCF3-4954-8310-3E2DAA460C02}"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8252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pPr>
              <a:defRPr/>
            </a:pPr>
            <a:fld id="{4EE8C9B4-CCF3-4954-8310-3E2DAA460C02}" type="slidenum">
              <a:rPr lang="it-IT" smtClean="0"/>
              <a:pPr>
                <a:defRPr/>
              </a:pPr>
              <a:t>13</a:t>
            </a:fld>
            <a:endParaRPr lang="it-IT"/>
          </a:p>
        </p:txBody>
      </p:sp>
    </p:spTree>
    <p:extLst>
      <p:ext uri="{BB962C8B-B14F-4D97-AF65-F5344CB8AC3E}">
        <p14:creationId xmlns:p14="http://schemas.microsoft.com/office/powerpoint/2010/main" val="4159740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smtClean="0"/>
              <a:t>Fare clic per modificare lo stile del titolo</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A415D257-1FD4-4228-84FF-8CB3B0880CE4}" type="slidenum">
              <a:rPr lang="it-IT"/>
              <a:pPr>
                <a:defRPr/>
              </a:pPr>
              <a:t>‹#›</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6C772FBF-1FC5-4DCD-B00E-9AF30AA3747C}" type="slidenum">
              <a:rPr lang="it-IT"/>
              <a:pPr>
                <a:defRPr/>
              </a:pPr>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4638" y="1604963"/>
            <a:ext cx="2054225" cy="4518025"/>
          </a:xfrm>
        </p:spPr>
        <p:txBody>
          <a:bodyPr vert="eaVert"/>
          <a:lstStyle/>
          <a:p>
            <a:r>
              <a:rPr lang="it-IT" smtClean="0"/>
              <a:t>Fare clic per modificare lo stile del titolo</a:t>
            </a:r>
            <a:endParaRPr lang="en-IE"/>
          </a:p>
        </p:txBody>
      </p:sp>
      <p:sp>
        <p:nvSpPr>
          <p:cNvPr id="3" name="Vertical Text Placeholder 2"/>
          <p:cNvSpPr>
            <a:spLocks noGrp="1"/>
          </p:cNvSpPr>
          <p:nvPr>
            <p:ph type="body" orient="vert" idx="1"/>
          </p:nvPr>
        </p:nvSpPr>
        <p:spPr>
          <a:xfrm>
            <a:off x="457200" y="1604963"/>
            <a:ext cx="6015038" cy="45180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973A974E-9683-4A68-84B1-B4D3BD2EE987}" type="slidenum">
              <a:rPr lang="it-IT"/>
              <a:pPr>
                <a:defRPr/>
              </a:pPr>
              <a:t>‹#›</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le 1"/>
          <p:cNvSpPr>
            <a:spLocks noGrp="1"/>
          </p:cNvSpPr>
          <p:nvPr>
            <p:ph type="title"/>
          </p:nvPr>
        </p:nvSpPr>
        <p:spPr>
          <a:xfrm>
            <a:off x="685800" y="3000375"/>
            <a:ext cx="7764463" cy="1462088"/>
          </a:xfrm>
        </p:spPr>
        <p:txBody>
          <a:bodyPr/>
          <a:lstStyle/>
          <a:p>
            <a:r>
              <a:rPr lang="it-IT" smtClean="0"/>
              <a:t>Fare clic per modificare lo stile del titolo</a:t>
            </a:r>
            <a:endParaRPr lang="en-IE"/>
          </a:p>
        </p:txBody>
      </p:sp>
      <p:sp>
        <p:nvSpPr>
          <p:cNvPr id="3" name="Rectangle 4"/>
          <p:cNvSpPr>
            <a:spLocks noGrp="1" noChangeArrowheads="1"/>
          </p:cNvSpPr>
          <p:nvPr>
            <p:ph type="sldNum" idx="10"/>
          </p:nvPr>
        </p:nvSpPr>
        <p:spPr>
          <a:ln/>
        </p:spPr>
        <p:txBody>
          <a:bodyPr/>
          <a:lstStyle>
            <a:lvl1pPr>
              <a:defRPr/>
            </a:lvl1pPr>
          </a:lstStyle>
          <a:p>
            <a:pPr>
              <a:defRPr/>
            </a:pPr>
            <a:fld id="{256F06EF-8B5F-42AE-9C8F-D1087B5982EC}" type="slidenum">
              <a:rPr lang="it-IT"/>
              <a:pPr>
                <a:defRPr/>
              </a:pPr>
              <a:t>‹#›</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smtClean="0"/>
              <a:t>Fare clic per modificare lo stile del titolo</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9D2BFBCB-55C9-4571-ADA2-C9B76A9D63CB}" type="slidenum">
              <a:rPr lang="it-IT"/>
              <a:pPr>
                <a:defRPr/>
              </a:pPr>
              <a:t>‹#›</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18558" y="97560"/>
            <a:ext cx="5992813" cy="2005013"/>
          </a:xfrm>
        </p:spPr>
        <p:txBody>
          <a:bodyPr/>
          <a:lstStyle/>
          <a:p>
            <a:r>
              <a:rPr lang="it-IT" dirty="0" smtClean="0"/>
              <a:t>titolo</a:t>
            </a:r>
            <a:endParaRPr lang="en-IE"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5867635A-2F82-4861-BD59-9A8888540D8B}" type="slidenum">
              <a:rPr lang="it-IT"/>
              <a:pPr>
                <a:defRPr/>
              </a:pPr>
              <a:t>‹#›</a:t>
            </a:fld>
            <a:endParaRPr lang="it-IT" dirty="0"/>
          </a:p>
        </p:txBody>
      </p:sp>
      <p:pic>
        <p:nvPicPr>
          <p:cNvPr id="5" name="Picture 4"/>
          <p:cNvPicPr>
            <a:picLocks noChangeAspect="1"/>
          </p:cNvPicPr>
          <p:nvPr userDrawn="1"/>
        </p:nvPicPr>
        <p:blipFill>
          <a:blip r:embed="rId2"/>
          <a:stretch>
            <a:fillRect/>
          </a:stretch>
        </p:blipFill>
        <p:spPr>
          <a:xfrm>
            <a:off x="8028384" y="5757502"/>
            <a:ext cx="975445" cy="975445"/>
          </a:xfrm>
          <a:prstGeom prst="rect">
            <a:avLst/>
          </a:prstGeom>
        </p:spPr>
      </p:pic>
      <p:pic>
        <p:nvPicPr>
          <p:cNvPr id="6" name="Picture 5"/>
          <p:cNvPicPr>
            <a:picLocks noChangeAspect="1"/>
          </p:cNvPicPr>
          <p:nvPr userDrawn="1"/>
        </p:nvPicPr>
        <p:blipFill>
          <a:blip r:embed="rId3"/>
          <a:stretch>
            <a:fillRect/>
          </a:stretch>
        </p:blipFill>
        <p:spPr>
          <a:xfrm>
            <a:off x="424692" y="5757502"/>
            <a:ext cx="1907123" cy="911427"/>
          </a:xfrm>
          <a:prstGeom prst="rect">
            <a:avLst/>
          </a:prstGeom>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it-IT" smtClean="0"/>
              <a:t>Fare clic per modificare lo stile del titolo</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3"/>
          <p:cNvSpPr>
            <a:spLocks noGrp="1" noChangeArrowheads="1"/>
          </p:cNvSpPr>
          <p:nvPr>
            <p:ph type="sldNum" idx="10"/>
          </p:nvPr>
        </p:nvSpPr>
        <p:spPr>
          <a:ln/>
        </p:spPr>
        <p:txBody>
          <a:bodyPr/>
          <a:lstStyle>
            <a:lvl1pPr>
              <a:defRPr/>
            </a:lvl1pPr>
          </a:lstStyle>
          <a:p>
            <a:pPr>
              <a:defRPr/>
            </a:pPr>
            <a:fld id="{B8CE6DED-90DD-46F3-A2AE-CDC60A258D6A}" type="slidenum">
              <a:rPr lang="it-IT"/>
              <a:pPr>
                <a:defRPr/>
              </a:pPr>
              <a:t>‹#›</a:t>
            </a:fld>
            <a:endParaRPr lang="it-I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Content Placeholder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Content Placeholder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5" name="Rectangle 3"/>
          <p:cNvSpPr>
            <a:spLocks noGrp="1" noChangeArrowheads="1"/>
          </p:cNvSpPr>
          <p:nvPr>
            <p:ph type="sldNum" idx="10"/>
          </p:nvPr>
        </p:nvSpPr>
        <p:spPr>
          <a:ln/>
        </p:spPr>
        <p:txBody>
          <a:bodyPr/>
          <a:lstStyle>
            <a:lvl1pPr>
              <a:defRPr/>
            </a:lvl1pPr>
          </a:lstStyle>
          <a:p>
            <a:pPr>
              <a:defRPr/>
            </a:pPr>
            <a:fld id="{9123B98E-CA5C-4683-9324-94921A79649C}" type="slidenum">
              <a:rPr lang="it-IT"/>
              <a:pPr>
                <a:defRPr/>
              </a:pPr>
              <a:t>‹#›</a:t>
            </a:fld>
            <a:endParaRPr lang="it-IT"/>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7" name="Rectangle 3"/>
          <p:cNvSpPr>
            <a:spLocks noGrp="1" noChangeArrowheads="1"/>
          </p:cNvSpPr>
          <p:nvPr>
            <p:ph type="sldNum" idx="10"/>
          </p:nvPr>
        </p:nvSpPr>
        <p:spPr>
          <a:ln/>
        </p:spPr>
        <p:txBody>
          <a:bodyPr/>
          <a:lstStyle>
            <a:lvl1pPr>
              <a:defRPr/>
            </a:lvl1pPr>
          </a:lstStyle>
          <a:p>
            <a:pPr>
              <a:defRPr/>
            </a:pPr>
            <a:fld id="{1E0E9282-46F2-4B8C-9347-5F5F2C31E56F}" type="slidenum">
              <a:rPr lang="it-IT"/>
              <a:pPr>
                <a:defRPr/>
              </a:pPr>
              <a:t>‹#›</a:t>
            </a:fld>
            <a:endParaRPr lang="it-IT"/>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06B69647-1730-4E31-9A40-9DF6530836C4}" type="slidenum">
              <a:rPr lang="it-IT"/>
              <a:pPr>
                <a:defRPr/>
              </a:pPr>
              <a:t>‹#›</a:t>
            </a:fld>
            <a:endParaRPr lang="it-IT"/>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3"/>
          <p:cNvSpPr>
            <a:spLocks noGrp="1" noChangeArrowheads="1"/>
          </p:cNvSpPr>
          <p:nvPr>
            <p:ph type="sldNum" idx="10"/>
          </p:nvPr>
        </p:nvSpPr>
        <p:spPr>
          <a:ln/>
        </p:spPr>
        <p:txBody>
          <a:bodyPr/>
          <a:lstStyle>
            <a:lvl1pPr>
              <a:defRPr/>
            </a:lvl1pPr>
          </a:lstStyle>
          <a:p>
            <a:pPr>
              <a:defRPr/>
            </a:pPr>
            <a:fld id="{509C7763-7FA3-433B-9485-8FEA169CE4B3}" type="slidenum">
              <a:rPr lang="it-IT"/>
              <a:pPr>
                <a:defRPr/>
              </a:pPr>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554AAD0F-6EF1-4030-92DD-5904F850EDCE}" type="slidenum">
              <a:rPr lang="it-IT"/>
              <a:pPr>
                <a:defRPr/>
              </a:pPr>
              <a:t>‹#›</a:t>
            </a:fld>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3"/>
          <p:cNvSpPr>
            <a:spLocks noGrp="1" noChangeArrowheads="1"/>
          </p:cNvSpPr>
          <p:nvPr>
            <p:ph type="sldNum" idx="10"/>
          </p:nvPr>
        </p:nvSpPr>
        <p:spPr>
          <a:ln/>
        </p:spPr>
        <p:txBody>
          <a:bodyPr/>
          <a:lstStyle>
            <a:lvl1pPr>
              <a:defRPr/>
            </a:lvl1pPr>
          </a:lstStyle>
          <a:p>
            <a:pPr>
              <a:defRPr/>
            </a:pPr>
            <a:fld id="{EF91DA98-18A9-451C-BF1F-E7D8ED2624C8}" type="slidenum">
              <a:rPr lang="it-IT"/>
              <a:pPr>
                <a:defRPr/>
              </a:pPr>
              <a:t>‹#›</a:t>
            </a:fld>
            <a:endParaRPr lang="it-IT"/>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3"/>
          <p:cNvSpPr>
            <a:spLocks noGrp="1" noChangeArrowheads="1"/>
          </p:cNvSpPr>
          <p:nvPr>
            <p:ph type="sldNum" idx="10"/>
          </p:nvPr>
        </p:nvSpPr>
        <p:spPr>
          <a:ln/>
        </p:spPr>
        <p:txBody>
          <a:bodyPr/>
          <a:lstStyle>
            <a:lvl1pPr>
              <a:defRPr/>
            </a:lvl1pPr>
          </a:lstStyle>
          <a:p>
            <a:pPr>
              <a:defRPr/>
            </a:pPr>
            <a:fld id="{4D68D352-7217-4BFB-9072-906BEB11569F}" type="slidenum">
              <a:rPr lang="it-IT"/>
              <a:pPr>
                <a:defRPr/>
              </a:pPr>
              <a:t>‹#›</a:t>
            </a:fld>
            <a:endParaRPr lang="it-IT"/>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8BA6CB92-D0AE-44F1-BCB4-F4F6959E83CA}" type="slidenum">
              <a:rPr lang="it-IT"/>
              <a:pPr>
                <a:defRPr/>
              </a:pPr>
              <a:t>‹#›</a:t>
            </a:fld>
            <a:endParaRPr lang="it-IT"/>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82550"/>
            <a:ext cx="2062163" cy="6040438"/>
          </a:xfrm>
        </p:spPr>
        <p:txBody>
          <a:bodyPr vert="eaVert"/>
          <a:lstStyle/>
          <a:p>
            <a:r>
              <a:rPr lang="it-IT" smtClean="0"/>
              <a:t>Fare clic per modificare lo stile del titolo</a:t>
            </a:r>
            <a:endParaRPr lang="en-IE"/>
          </a:p>
        </p:txBody>
      </p:sp>
      <p:sp>
        <p:nvSpPr>
          <p:cNvPr id="3" name="Vertical Text Placeholder 2"/>
          <p:cNvSpPr>
            <a:spLocks noGrp="1"/>
          </p:cNvSpPr>
          <p:nvPr>
            <p:ph type="body" orient="vert" idx="1"/>
          </p:nvPr>
        </p:nvSpPr>
        <p:spPr>
          <a:xfrm>
            <a:off x="457200" y="82550"/>
            <a:ext cx="6035675" cy="60404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B7D1FDF6-A8D9-4D37-8122-2D3FFA01185B}" type="slidenum">
              <a:rPr lang="it-IT"/>
              <a:pPr>
                <a:defRPr/>
              </a:pPr>
              <a:t>‹#›</a:t>
            </a:fld>
            <a:endParaRPr lang="it-IT"/>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it-IT" smtClean="0"/>
              <a:t>Fare clic per modificare lo stile del titolo</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0B56C943-A6D6-4931-AE9C-2E177035FAD5}" type="slidenum">
              <a:rPr lang="it-IT"/>
              <a:pPr>
                <a:defRPr/>
              </a:pPr>
              <a:t>‹#›</a:t>
            </a:fld>
            <a:endParaRPr lang="it-IT"/>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reserve="1">
  <p:cSld name="Titolo e grafic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it-IT" smtClean="0"/>
              <a:t>Fare clic per modificare lo stile del titolo</a:t>
            </a:r>
            <a:endParaRPr lang="en-IE"/>
          </a:p>
        </p:txBody>
      </p:sp>
      <p:sp>
        <p:nvSpPr>
          <p:cNvPr id="3" name="Chart Placeholder 2"/>
          <p:cNvSpPr>
            <a:spLocks noGrp="1"/>
          </p:cNvSpPr>
          <p:nvPr>
            <p:ph type="chart" idx="1"/>
          </p:nvPr>
        </p:nvSpPr>
        <p:spPr>
          <a:xfrm>
            <a:off x="457200" y="1604963"/>
            <a:ext cx="8221663" cy="4518025"/>
          </a:xfrm>
        </p:spPr>
        <p:txBody>
          <a:bodyPr/>
          <a:lstStyle/>
          <a:p>
            <a:pPr lvl="0"/>
            <a:r>
              <a:rPr lang="it-IT" noProof="0" smtClean="0"/>
              <a:t>Fare clic sull'icona per inserire un grafico</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6E0B1865-9111-4E16-B4FF-2F39B1D201E0}" type="slidenum">
              <a:rPr lang="it-IT"/>
              <a:pPr>
                <a:defRPr/>
              </a:pPr>
              <a:t>‹#›</a:t>
            </a:fld>
            <a:endParaRPr lang="it-IT"/>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it-IT" smtClean="0"/>
              <a:t>Fare clic per modificare lo stile del titolo</a:t>
            </a:r>
            <a:endParaRPr lang="en-IE"/>
          </a:p>
        </p:txBody>
      </p:sp>
      <p:sp>
        <p:nvSpPr>
          <p:cNvPr id="3" name="Table Placeholder 2"/>
          <p:cNvSpPr>
            <a:spLocks noGrp="1"/>
          </p:cNvSpPr>
          <p:nvPr>
            <p:ph type="tbl" idx="1"/>
          </p:nvPr>
        </p:nvSpPr>
        <p:spPr>
          <a:xfrm>
            <a:off x="457200" y="1604963"/>
            <a:ext cx="8221663" cy="4518025"/>
          </a:xfrm>
        </p:spPr>
        <p:txBody>
          <a:bodyPr/>
          <a:lstStyle/>
          <a:p>
            <a:pPr lvl="0"/>
            <a:r>
              <a:rPr lang="it-IT" noProof="0" smtClean="0"/>
              <a:t>Fare clic sull'icona per inserire una tabella</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34F0C341-4E0F-4F53-A610-96B1F17CDCE7}" type="slidenum">
              <a:rPr lang="it-IT"/>
              <a:pPr>
                <a:defRPr/>
              </a:pPr>
              <a:t>‹#›</a:t>
            </a:fld>
            <a:endParaRPr lang="it-IT"/>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smtClean="0"/>
              <a:t>Fare clic per modificare lo stile del titolo</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85EFD838-516C-4D95-98F4-9C34A1E3BC39}" type="slidenum">
              <a:rPr lang="it-IT"/>
              <a:pPr>
                <a:defRPr/>
              </a:pPr>
              <a:t>‹#›</a:t>
            </a:fld>
            <a:endParaRPr lang="it-IT"/>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095BF5BE-A96C-4644-8F90-FE27A7CA1B3A}" type="slidenum">
              <a:rPr lang="it-IT"/>
              <a:pPr>
                <a:defRPr/>
              </a:pPr>
              <a:t>‹#›</a:t>
            </a:fld>
            <a:endParaRPr lang="it-IT"/>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it-IT" smtClean="0"/>
              <a:t>Fare clic per modificare lo stile del titolo</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3"/>
          <p:cNvSpPr>
            <a:spLocks noGrp="1" noChangeArrowheads="1"/>
          </p:cNvSpPr>
          <p:nvPr>
            <p:ph type="sldNum" idx="10"/>
          </p:nvPr>
        </p:nvSpPr>
        <p:spPr>
          <a:ln/>
        </p:spPr>
        <p:txBody>
          <a:bodyPr/>
          <a:lstStyle>
            <a:lvl1pPr>
              <a:defRPr/>
            </a:lvl1pPr>
          </a:lstStyle>
          <a:p>
            <a:pPr>
              <a:defRPr/>
            </a:pPr>
            <a:fld id="{12CF1AA5-F333-4A7E-A0AD-5962F20F9082}" type="slidenum">
              <a:rPr lang="it-IT"/>
              <a:pPr>
                <a:defRPr/>
              </a:pPr>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it-IT" smtClean="0"/>
              <a:t>Fare clic per modificare lo stile del titolo</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sldNum" idx="10"/>
          </p:nvPr>
        </p:nvSpPr>
        <p:spPr>
          <a:ln/>
        </p:spPr>
        <p:txBody>
          <a:bodyPr/>
          <a:lstStyle>
            <a:lvl1pPr>
              <a:defRPr/>
            </a:lvl1pPr>
          </a:lstStyle>
          <a:p>
            <a:pPr>
              <a:defRPr/>
            </a:pPr>
            <a:fld id="{0C752041-686C-4ADC-8A11-2BCCDA3F2776}" type="slidenum">
              <a:rPr lang="it-IT"/>
              <a:pPr>
                <a:defRPr/>
              </a:pPr>
              <a:t>‹#›</a:t>
            </a:fld>
            <a:endParaRPr lang="it-IT"/>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Content Placeholder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Content Placeholder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5" name="Rectangle 3"/>
          <p:cNvSpPr>
            <a:spLocks noGrp="1" noChangeArrowheads="1"/>
          </p:cNvSpPr>
          <p:nvPr>
            <p:ph type="sldNum" idx="10"/>
          </p:nvPr>
        </p:nvSpPr>
        <p:spPr>
          <a:ln/>
        </p:spPr>
        <p:txBody>
          <a:bodyPr/>
          <a:lstStyle>
            <a:lvl1pPr>
              <a:defRPr/>
            </a:lvl1pPr>
          </a:lstStyle>
          <a:p>
            <a:pPr>
              <a:defRPr/>
            </a:pPr>
            <a:fld id="{732B54D7-60E6-46DB-B1AB-D56BAA5074A4}" type="slidenum">
              <a:rPr lang="it-IT"/>
              <a:pPr>
                <a:defRPr/>
              </a:pPr>
              <a:t>‹#›</a:t>
            </a:fld>
            <a:endParaRPr lang="it-IT"/>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7" name="Rectangle 3"/>
          <p:cNvSpPr>
            <a:spLocks noGrp="1" noChangeArrowheads="1"/>
          </p:cNvSpPr>
          <p:nvPr>
            <p:ph type="sldNum" idx="10"/>
          </p:nvPr>
        </p:nvSpPr>
        <p:spPr>
          <a:ln/>
        </p:spPr>
        <p:txBody>
          <a:bodyPr/>
          <a:lstStyle>
            <a:lvl1pPr>
              <a:defRPr/>
            </a:lvl1pPr>
          </a:lstStyle>
          <a:p>
            <a:pPr>
              <a:defRPr/>
            </a:pPr>
            <a:fld id="{FDFDC62B-904F-45F8-9063-5D5C51B4E372}" type="slidenum">
              <a:rPr lang="it-IT"/>
              <a:pPr>
                <a:defRPr/>
              </a:pPr>
              <a:t>‹#›</a:t>
            </a:fld>
            <a:endParaRPr lang="it-IT"/>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F3CD8F3C-27F4-4C89-B108-3C510F6591BD}" type="slidenum">
              <a:rPr lang="it-IT"/>
              <a:pPr>
                <a:defRPr/>
              </a:pPr>
              <a:t>‹#›</a:t>
            </a:fld>
            <a:endParaRPr lang="it-IT"/>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3"/>
          <p:cNvSpPr>
            <a:spLocks noGrp="1" noChangeArrowheads="1"/>
          </p:cNvSpPr>
          <p:nvPr>
            <p:ph type="sldNum" idx="10"/>
          </p:nvPr>
        </p:nvSpPr>
        <p:spPr>
          <a:ln/>
        </p:spPr>
        <p:txBody>
          <a:bodyPr/>
          <a:lstStyle>
            <a:lvl1pPr>
              <a:defRPr/>
            </a:lvl1pPr>
          </a:lstStyle>
          <a:p>
            <a:pPr>
              <a:defRPr/>
            </a:pPr>
            <a:fld id="{6BC993F3-7140-4D66-BF5E-60FD320207FE}" type="slidenum">
              <a:rPr lang="it-IT"/>
              <a:pPr>
                <a:defRPr/>
              </a:pPr>
              <a:t>‹#›</a:t>
            </a:fld>
            <a:endParaRPr lang="it-IT"/>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3"/>
          <p:cNvSpPr>
            <a:spLocks noGrp="1" noChangeArrowheads="1"/>
          </p:cNvSpPr>
          <p:nvPr>
            <p:ph type="sldNum" idx="10"/>
          </p:nvPr>
        </p:nvSpPr>
        <p:spPr>
          <a:ln/>
        </p:spPr>
        <p:txBody>
          <a:bodyPr/>
          <a:lstStyle>
            <a:lvl1pPr>
              <a:defRPr/>
            </a:lvl1pPr>
          </a:lstStyle>
          <a:p>
            <a:pPr>
              <a:defRPr/>
            </a:pPr>
            <a:fld id="{D8FD0005-5618-4963-9E47-8D5A31BAF249}" type="slidenum">
              <a:rPr lang="it-IT"/>
              <a:pPr>
                <a:defRPr/>
              </a:pPr>
              <a:t>‹#›</a:t>
            </a:fld>
            <a:endParaRPr lang="it-IT"/>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3"/>
          <p:cNvSpPr>
            <a:spLocks noGrp="1" noChangeArrowheads="1"/>
          </p:cNvSpPr>
          <p:nvPr>
            <p:ph type="sldNum" idx="10"/>
          </p:nvPr>
        </p:nvSpPr>
        <p:spPr>
          <a:ln/>
        </p:spPr>
        <p:txBody>
          <a:bodyPr/>
          <a:lstStyle>
            <a:lvl1pPr>
              <a:defRPr/>
            </a:lvl1pPr>
          </a:lstStyle>
          <a:p>
            <a:pPr>
              <a:defRPr/>
            </a:pPr>
            <a:fld id="{AD7D312D-3CCB-4E12-96C6-CF75FE6E70CC}" type="slidenum">
              <a:rPr lang="it-IT"/>
              <a:pPr>
                <a:defRPr/>
              </a:pPr>
              <a:t>‹#›</a:t>
            </a:fld>
            <a:endParaRPr lang="it-IT"/>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BC1B0A15-DEF8-461C-BA62-2D0EA5FD7FB2}" type="slidenum">
              <a:rPr lang="it-IT"/>
              <a:pPr>
                <a:defRPr/>
              </a:pPr>
              <a:t>‹#›</a:t>
            </a:fld>
            <a:endParaRPr lang="it-IT"/>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82550"/>
            <a:ext cx="2062163" cy="6040438"/>
          </a:xfrm>
        </p:spPr>
        <p:txBody>
          <a:bodyPr vert="eaVert"/>
          <a:lstStyle/>
          <a:p>
            <a:r>
              <a:rPr lang="it-IT" smtClean="0"/>
              <a:t>Fare clic per modificare lo stile del titolo</a:t>
            </a:r>
            <a:endParaRPr lang="en-IE"/>
          </a:p>
        </p:txBody>
      </p:sp>
      <p:sp>
        <p:nvSpPr>
          <p:cNvPr id="3" name="Vertical Text Placeholder 2"/>
          <p:cNvSpPr>
            <a:spLocks noGrp="1"/>
          </p:cNvSpPr>
          <p:nvPr>
            <p:ph type="body" orient="vert" idx="1"/>
          </p:nvPr>
        </p:nvSpPr>
        <p:spPr>
          <a:xfrm>
            <a:off x="457200" y="82550"/>
            <a:ext cx="6035675" cy="60404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A3C10302-0E3E-4C10-A0A0-A3DE2CDC53C6}" type="slidenum">
              <a:rPr lang="it-IT"/>
              <a:pPr>
                <a:defRPr/>
              </a:pPr>
              <a:t>‹#›</a:t>
            </a:fld>
            <a:endParaRPr lang="it-IT"/>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it-IT" smtClean="0"/>
              <a:t>Fare clic per modificare lo stile del titolo</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6A2D2A57-2644-4233-AAD9-99AED7F29160}" type="slidenum">
              <a:rPr lang="it-IT"/>
              <a:pPr>
                <a:defRPr/>
              </a:pPr>
              <a:t>‹#›</a:t>
            </a:fld>
            <a:endParaRPr lang="it-IT"/>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Titolo e grafic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it-IT" smtClean="0"/>
              <a:t>Fare clic per modificare lo stile del titolo</a:t>
            </a:r>
            <a:endParaRPr lang="en-IE"/>
          </a:p>
        </p:txBody>
      </p:sp>
      <p:sp>
        <p:nvSpPr>
          <p:cNvPr id="3" name="Chart Placeholder 2"/>
          <p:cNvSpPr>
            <a:spLocks noGrp="1"/>
          </p:cNvSpPr>
          <p:nvPr>
            <p:ph type="chart" idx="1"/>
          </p:nvPr>
        </p:nvSpPr>
        <p:spPr>
          <a:xfrm>
            <a:off x="457200" y="1604963"/>
            <a:ext cx="8221663" cy="4518025"/>
          </a:xfrm>
        </p:spPr>
        <p:txBody>
          <a:bodyPr/>
          <a:lstStyle/>
          <a:p>
            <a:pPr lvl="0"/>
            <a:r>
              <a:rPr lang="it-IT" noProof="0" smtClean="0"/>
              <a:t>Fare clic sull'icona per inserire un grafico</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8E7E0C9D-A79A-4F4E-BB8A-C9B4B3A865D5}" type="slidenum">
              <a:rPr lang="it-IT"/>
              <a:pPr>
                <a:defRPr/>
              </a:pPr>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Content Placeholder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Content Placeholder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5" name="Rectangle 4"/>
          <p:cNvSpPr>
            <a:spLocks noGrp="1" noChangeArrowheads="1"/>
          </p:cNvSpPr>
          <p:nvPr>
            <p:ph type="sldNum" idx="10"/>
          </p:nvPr>
        </p:nvSpPr>
        <p:spPr>
          <a:ln/>
        </p:spPr>
        <p:txBody>
          <a:bodyPr/>
          <a:lstStyle>
            <a:lvl1pPr>
              <a:defRPr/>
            </a:lvl1pPr>
          </a:lstStyle>
          <a:p>
            <a:pPr>
              <a:defRPr/>
            </a:pPr>
            <a:fld id="{F486D22D-BBE6-4D1A-903B-DC7CA6E24412}" type="slidenum">
              <a:rPr lang="it-IT"/>
              <a:pPr>
                <a:defRPr/>
              </a:pPr>
              <a:t>‹#›</a:t>
            </a:fld>
            <a:endParaRPr lang="it-IT"/>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it-IT" smtClean="0"/>
              <a:t>Fare clic per modificare lo stile del titolo</a:t>
            </a:r>
            <a:endParaRPr lang="en-IE"/>
          </a:p>
        </p:txBody>
      </p:sp>
      <p:sp>
        <p:nvSpPr>
          <p:cNvPr id="3" name="Table Placeholder 2"/>
          <p:cNvSpPr>
            <a:spLocks noGrp="1"/>
          </p:cNvSpPr>
          <p:nvPr>
            <p:ph type="tbl" idx="1"/>
          </p:nvPr>
        </p:nvSpPr>
        <p:spPr>
          <a:xfrm>
            <a:off x="457200" y="1604963"/>
            <a:ext cx="8221663" cy="4518025"/>
          </a:xfrm>
        </p:spPr>
        <p:txBody>
          <a:bodyPr/>
          <a:lstStyle/>
          <a:p>
            <a:pPr lvl="0"/>
            <a:r>
              <a:rPr lang="it-IT" noProof="0" smtClean="0"/>
              <a:t>Fare clic sull'icona per inserire una tabella</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84793526-FE15-4233-AA04-C614C3356A2F}" type="slidenum">
              <a:rPr lang="it-IT"/>
              <a:pPr>
                <a:defRPr/>
              </a:pPr>
              <a:t>‹#›</a:t>
            </a:fld>
            <a:endParaRPr lang="it-IT"/>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85EFD838-516C-4D95-98F4-9C34A1E3BC39}" type="slidenum">
              <a:rPr lang="it-IT" smtClean="0"/>
              <a:pPr>
                <a:defRPr/>
              </a:pPr>
              <a:t>‹#›</a:t>
            </a:fld>
            <a:endParaRPr lang="it-IT"/>
          </a:p>
        </p:txBody>
      </p:sp>
    </p:spTree>
    <p:extLst>
      <p:ext uri="{BB962C8B-B14F-4D97-AF65-F5344CB8AC3E}">
        <p14:creationId xmlns:p14="http://schemas.microsoft.com/office/powerpoint/2010/main" val="42735018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095BF5BE-A96C-4644-8F90-FE27A7CA1B3A}" type="slidenum">
              <a:rPr lang="it-IT" smtClean="0"/>
              <a:pPr>
                <a:defRPr/>
              </a:pPr>
              <a:t>‹#›</a:t>
            </a:fld>
            <a:endParaRPr lang="it-IT"/>
          </a:p>
        </p:txBody>
      </p:sp>
    </p:spTree>
    <p:extLst>
      <p:ext uri="{BB962C8B-B14F-4D97-AF65-F5344CB8AC3E}">
        <p14:creationId xmlns:p14="http://schemas.microsoft.com/office/powerpoint/2010/main" val="9625378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sp>
        <p:nvSpPr>
          <p:cNvPr id="4" name="Rectangle 4"/>
          <p:cNvSpPr>
            <a:spLocks noGrp="1" noChangeArrowheads="1"/>
          </p:cNvSpPr>
          <p:nvPr>
            <p:ph type="sldNum" idx="10"/>
          </p:nvPr>
        </p:nvSpPr>
        <p:spPr>
          <a:ln/>
        </p:spPr>
        <p:txBody>
          <a:bodyPr/>
          <a:lstStyle>
            <a:lvl1pPr>
              <a:defRPr/>
            </a:lvl1pPr>
          </a:lstStyle>
          <a:p>
            <a:pPr>
              <a:defRPr/>
            </a:pPr>
            <a:fld id="{12CF1AA5-F333-4A7E-A0AD-5962F20F9082}" type="slidenum">
              <a:rPr lang="it-IT" smtClean="0"/>
              <a:pPr>
                <a:defRPr/>
              </a:pPr>
              <a:t>‹#›</a:t>
            </a:fld>
            <a:endParaRPr lang="it-IT"/>
          </a:p>
        </p:txBody>
      </p:sp>
    </p:spTree>
    <p:extLst>
      <p:ext uri="{BB962C8B-B14F-4D97-AF65-F5344CB8AC3E}">
        <p14:creationId xmlns:p14="http://schemas.microsoft.com/office/powerpoint/2010/main" val="11918585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sldNum" idx="10"/>
          </p:nvPr>
        </p:nvSpPr>
        <p:spPr>
          <a:ln/>
        </p:spPr>
        <p:txBody>
          <a:bodyPr/>
          <a:lstStyle>
            <a:lvl1pPr>
              <a:defRPr/>
            </a:lvl1pPr>
          </a:lstStyle>
          <a:p>
            <a:pPr>
              <a:defRPr/>
            </a:pPr>
            <a:fld id="{732B54D7-60E6-46DB-B1AB-D56BAA5074A4}" type="slidenum">
              <a:rPr lang="it-IT" smtClean="0"/>
              <a:pPr>
                <a:defRPr/>
              </a:pPr>
              <a:t>‹#›</a:t>
            </a:fld>
            <a:endParaRPr lang="it-IT"/>
          </a:p>
        </p:txBody>
      </p:sp>
    </p:spTree>
    <p:extLst>
      <p:ext uri="{BB962C8B-B14F-4D97-AF65-F5344CB8AC3E}">
        <p14:creationId xmlns:p14="http://schemas.microsoft.com/office/powerpoint/2010/main" val="25215977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sldNum" idx="10"/>
          </p:nvPr>
        </p:nvSpPr>
        <p:spPr>
          <a:ln/>
        </p:spPr>
        <p:txBody>
          <a:bodyPr/>
          <a:lstStyle>
            <a:lvl1pPr>
              <a:defRPr/>
            </a:lvl1pPr>
          </a:lstStyle>
          <a:p>
            <a:pPr>
              <a:defRPr/>
            </a:pPr>
            <a:fld id="{FDFDC62B-904F-45F8-9063-5D5C51B4E372}" type="slidenum">
              <a:rPr lang="it-IT" smtClean="0"/>
              <a:pPr>
                <a:defRPr/>
              </a:pPr>
              <a:t>‹#›</a:t>
            </a:fld>
            <a:endParaRPr lang="it-IT"/>
          </a:p>
        </p:txBody>
      </p:sp>
    </p:spTree>
    <p:extLst>
      <p:ext uri="{BB962C8B-B14F-4D97-AF65-F5344CB8AC3E}">
        <p14:creationId xmlns:p14="http://schemas.microsoft.com/office/powerpoint/2010/main" val="38261187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4"/>
          <p:cNvSpPr>
            <a:spLocks noGrp="1" noChangeArrowheads="1"/>
          </p:cNvSpPr>
          <p:nvPr>
            <p:ph type="sldNum" idx="10"/>
          </p:nvPr>
        </p:nvSpPr>
        <p:spPr>
          <a:ln/>
        </p:spPr>
        <p:txBody>
          <a:bodyPr/>
          <a:lstStyle>
            <a:lvl1pPr>
              <a:defRPr/>
            </a:lvl1pPr>
          </a:lstStyle>
          <a:p>
            <a:pPr>
              <a:defRPr/>
            </a:pPr>
            <a:fld id="{F3CD8F3C-27F4-4C89-B108-3C510F6591BD}" type="slidenum">
              <a:rPr lang="it-IT" smtClean="0"/>
              <a:pPr>
                <a:defRPr/>
              </a:pPr>
              <a:t>‹#›</a:t>
            </a:fld>
            <a:endParaRPr lang="it-IT"/>
          </a:p>
        </p:txBody>
      </p:sp>
    </p:spTree>
    <p:extLst>
      <p:ext uri="{BB962C8B-B14F-4D97-AF65-F5344CB8AC3E}">
        <p14:creationId xmlns:p14="http://schemas.microsoft.com/office/powerpoint/2010/main" val="25687067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sldNum" idx="10"/>
          </p:nvPr>
        </p:nvSpPr>
        <p:spPr>
          <a:ln/>
        </p:spPr>
        <p:txBody>
          <a:bodyPr/>
          <a:lstStyle>
            <a:lvl1pPr>
              <a:defRPr/>
            </a:lvl1pPr>
          </a:lstStyle>
          <a:p>
            <a:pPr>
              <a:defRPr/>
            </a:pPr>
            <a:fld id="{6BC993F3-7140-4D66-BF5E-60FD320207FE}" type="slidenum">
              <a:rPr lang="it-IT" smtClean="0"/>
              <a:pPr>
                <a:defRPr/>
              </a:pPr>
              <a:t>‹#›</a:t>
            </a:fld>
            <a:endParaRPr lang="it-IT"/>
          </a:p>
        </p:txBody>
      </p:sp>
    </p:spTree>
    <p:extLst>
      <p:ext uri="{BB962C8B-B14F-4D97-AF65-F5344CB8AC3E}">
        <p14:creationId xmlns:p14="http://schemas.microsoft.com/office/powerpoint/2010/main" val="16593118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4"/>
          <p:cNvSpPr>
            <a:spLocks noGrp="1" noChangeArrowheads="1"/>
          </p:cNvSpPr>
          <p:nvPr>
            <p:ph type="sldNum" idx="10"/>
          </p:nvPr>
        </p:nvSpPr>
        <p:spPr>
          <a:ln/>
        </p:spPr>
        <p:txBody>
          <a:bodyPr/>
          <a:lstStyle>
            <a:lvl1pPr>
              <a:defRPr/>
            </a:lvl1pPr>
          </a:lstStyle>
          <a:p>
            <a:pPr>
              <a:defRPr/>
            </a:pPr>
            <a:fld id="{D8FD0005-5618-4963-9E47-8D5A31BAF249}" type="slidenum">
              <a:rPr lang="it-IT" smtClean="0"/>
              <a:pPr>
                <a:defRPr/>
              </a:pPr>
              <a:t>‹#›</a:t>
            </a:fld>
            <a:endParaRPr lang="it-IT"/>
          </a:p>
        </p:txBody>
      </p:sp>
    </p:spTree>
    <p:extLst>
      <p:ext uri="{BB962C8B-B14F-4D97-AF65-F5344CB8AC3E}">
        <p14:creationId xmlns:p14="http://schemas.microsoft.com/office/powerpoint/2010/main" val="25635826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4"/>
          <p:cNvSpPr>
            <a:spLocks noGrp="1" noChangeArrowheads="1"/>
          </p:cNvSpPr>
          <p:nvPr>
            <p:ph type="sldNum" idx="10"/>
          </p:nvPr>
        </p:nvSpPr>
        <p:spPr>
          <a:ln/>
        </p:spPr>
        <p:txBody>
          <a:bodyPr/>
          <a:lstStyle>
            <a:lvl1pPr>
              <a:defRPr/>
            </a:lvl1pPr>
          </a:lstStyle>
          <a:p>
            <a:pPr>
              <a:defRPr/>
            </a:pPr>
            <a:fld id="{AD7D312D-3CCB-4E12-96C6-CF75FE6E70CC}" type="slidenum">
              <a:rPr lang="it-IT" smtClean="0"/>
              <a:pPr>
                <a:defRPr/>
              </a:pPr>
              <a:t>‹#›</a:t>
            </a:fld>
            <a:endParaRPr lang="it-IT"/>
          </a:p>
        </p:txBody>
      </p:sp>
    </p:spTree>
    <p:extLst>
      <p:ext uri="{BB962C8B-B14F-4D97-AF65-F5344CB8AC3E}">
        <p14:creationId xmlns:p14="http://schemas.microsoft.com/office/powerpoint/2010/main" val="4203702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7" name="Rectangle 4"/>
          <p:cNvSpPr>
            <a:spLocks noGrp="1" noChangeArrowheads="1"/>
          </p:cNvSpPr>
          <p:nvPr>
            <p:ph type="sldNum" idx="10"/>
          </p:nvPr>
        </p:nvSpPr>
        <p:spPr>
          <a:ln/>
        </p:spPr>
        <p:txBody>
          <a:bodyPr/>
          <a:lstStyle>
            <a:lvl1pPr>
              <a:defRPr/>
            </a:lvl1pPr>
          </a:lstStyle>
          <a:p>
            <a:pPr>
              <a:defRPr/>
            </a:pPr>
            <a:fld id="{D91296A9-074B-455F-8043-3B4B9476A2C8}" type="slidenum">
              <a:rPr lang="it-IT"/>
              <a:pPr>
                <a:defRPr/>
              </a:pPr>
              <a:t>‹#›</a:t>
            </a:fld>
            <a:endParaRPr lang="it-IT"/>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BC1B0A15-DEF8-461C-BA62-2D0EA5FD7FB2}" type="slidenum">
              <a:rPr lang="it-IT" smtClean="0"/>
              <a:pPr>
                <a:defRPr/>
              </a:pPr>
              <a:t>‹#›</a:t>
            </a:fld>
            <a:endParaRPr lang="it-IT"/>
          </a:p>
        </p:txBody>
      </p:sp>
    </p:spTree>
    <p:extLst>
      <p:ext uri="{BB962C8B-B14F-4D97-AF65-F5344CB8AC3E}">
        <p14:creationId xmlns:p14="http://schemas.microsoft.com/office/powerpoint/2010/main" val="20787185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4638" y="1604963"/>
            <a:ext cx="2054225" cy="45180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1604963"/>
            <a:ext cx="6015038" cy="45180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sldNum" idx="10"/>
          </p:nvPr>
        </p:nvSpPr>
        <p:spPr>
          <a:ln/>
        </p:spPr>
        <p:txBody>
          <a:bodyPr/>
          <a:lstStyle>
            <a:lvl1pPr>
              <a:defRPr/>
            </a:lvl1pPr>
          </a:lstStyle>
          <a:p>
            <a:pPr>
              <a:defRPr/>
            </a:pPr>
            <a:fld id="{A3C10302-0E3E-4C10-A0A0-A3DE2CDC53C6}" type="slidenum">
              <a:rPr lang="it-IT" smtClean="0"/>
              <a:pPr>
                <a:defRPr/>
              </a:pPr>
              <a:t>‹#›</a:t>
            </a:fld>
            <a:endParaRPr lang="it-IT"/>
          </a:p>
        </p:txBody>
      </p:sp>
    </p:spTree>
    <p:extLst>
      <p:ext uri="{BB962C8B-B14F-4D97-AF65-F5344CB8AC3E}">
        <p14:creationId xmlns:p14="http://schemas.microsoft.com/office/powerpoint/2010/main" val="20001444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le 1"/>
          <p:cNvSpPr>
            <a:spLocks noGrp="1"/>
          </p:cNvSpPr>
          <p:nvPr>
            <p:ph type="title"/>
          </p:nvPr>
        </p:nvSpPr>
        <p:spPr>
          <a:xfrm>
            <a:off x="685800" y="3000375"/>
            <a:ext cx="7764463" cy="1462088"/>
          </a:xfrm>
        </p:spPr>
        <p:txBody>
          <a:bodyPr/>
          <a:lstStyle/>
          <a:p>
            <a:r>
              <a:rPr lang="en-US" smtClean="0"/>
              <a:t>Click to edit Master title style</a:t>
            </a:r>
            <a:endParaRPr lang="en-IE"/>
          </a:p>
        </p:txBody>
      </p:sp>
      <p:sp>
        <p:nvSpPr>
          <p:cNvPr id="3" name="Rectangle 4"/>
          <p:cNvSpPr>
            <a:spLocks noGrp="1" noChangeArrowheads="1"/>
          </p:cNvSpPr>
          <p:nvPr>
            <p:ph type="sldNum" idx="10"/>
          </p:nvPr>
        </p:nvSpPr>
        <p:spPr>
          <a:ln/>
        </p:spPr>
        <p:txBody>
          <a:bodyPr/>
          <a:lstStyle>
            <a:lvl1pPr>
              <a:defRPr/>
            </a:lvl1pPr>
          </a:lstStyle>
          <a:p>
            <a:pPr>
              <a:defRPr/>
            </a:pPr>
            <a:fld id="{6A2D2A57-2644-4233-AAD9-99AED7F29160}" type="slidenum">
              <a:rPr lang="it-IT" smtClean="0"/>
              <a:pPr>
                <a:defRPr/>
              </a:pPr>
              <a:t>‹#›</a:t>
            </a:fld>
            <a:endParaRPr lang="it-IT"/>
          </a:p>
        </p:txBody>
      </p:sp>
    </p:spTree>
    <p:extLst>
      <p:ext uri="{BB962C8B-B14F-4D97-AF65-F5344CB8AC3E}">
        <p14:creationId xmlns:p14="http://schemas.microsoft.com/office/powerpoint/2010/main" val="21316141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9D2BFBCB-55C9-4571-ADA2-C9B76A9D63CB}" type="slidenum">
              <a:rPr lang="it-IT"/>
              <a:pPr>
                <a:defRPr/>
              </a:pPr>
              <a:t>‹#›</a:t>
            </a:fld>
            <a:endParaRPr lang="it-IT"/>
          </a:p>
        </p:txBody>
      </p:sp>
    </p:spTree>
    <p:extLst>
      <p:ext uri="{BB962C8B-B14F-4D97-AF65-F5344CB8AC3E}">
        <p14:creationId xmlns:p14="http://schemas.microsoft.com/office/powerpoint/2010/main" val="473625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18558" y="97560"/>
            <a:ext cx="5992813" cy="2005013"/>
          </a:xfrm>
        </p:spPr>
        <p:txBody>
          <a:bodyPr/>
          <a:lstStyle/>
          <a:p>
            <a:r>
              <a:rPr lang="it-IT" dirty="0" smtClean="0"/>
              <a:t>titolo</a:t>
            </a:r>
            <a:endParaRPr lang="en-IE"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5867635A-2F82-4861-BD59-9A8888540D8B}" type="slidenum">
              <a:rPr lang="it-IT"/>
              <a:pPr>
                <a:defRPr/>
              </a:pPr>
              <a:t>‹#›</a:t>
            </a:fld>
            <a:endParaRPr lang="it-IT" dirty="0"/>
          </a:p>
        </p:txBody>
      </p:sp>
      <p:pic>
        <p:nvPicPr>
          <p:cNvPr id="5" name="Picture 4"/>
          <p:cNvPicPr>
            <a:picLocks noChangeAspect="1"/>
          </p:cNvPicPr>
          <p:nvPr/>
        </p:nvPicPr>
        <p:blipFill>
          <a:blip r:embed="rId2"/>
          <a:stretch>
            <a:fillRect/>
          </a:stretch>
        </p:blipFill>
        <p:spPr>
          <a:xfrm>
            <a:off x="8028384" y="5757502"/>
            <a:ext cx="975445" cy="975445"/>
          </a:xfrm>
          <a:prstGeom prst="rect">
            <a:avLst/>
          </a:prstGeom>
        </p:spPr>
      </p:pic>
      <p:pic>
        <p:nvPicPr>
          <p:cNvPr id="6" name="Picture 5"/>
          <p:cNvPicPr>
            <a:picLocks noChangeAspect="1"/>
          </p:cNvPicPr>
          <p:nvPr/>
        </p:nvPicPr>
        <p:blipFill>
          <a:blip r:embed="rId3"/>
          <a:stretch>
            <a:fillRect/>
          </a:stretch>
        </p:blipFill>
        <p:spPr>
          <a:xfrm>
            <a:off x="323528" y="5928509"/>
            <a:ext cx="1325427" cy="633431"/>
          </a:xfrm>
          <a:prstGeom prst="rect">
            <a:avLst/>
          </a:prstGeom>
        </p:spPr>
      </p:pic>
    </p:spTree>
    <p:extLst>
      <p:ext uri="{BB962C8B-B14F-4D97-AF65-F5344CB8AC3E}">
        <p14:creationId xmlns:p14="http://schemas.microsoft.com/office/powerpoint/2010/main" val="287951229"/>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sp>
        <p:nvSpPr>
          <p:cNvPr id="4" name="Rectangle 3"/>
          <p:cNvSpPr>
            <a:spLocks noGrp="1" noChangeArrowheads="1"/>
          </p:cNvSpPr>
          <p:nvPr>
            <p:ph type="sldNum" idx="10"/>
          </p:nvPr>
        </p:nvSpPr>
        <p:spPr>
          <a:ln/>
        </p:spPr>
        <p:txBody>
          <a:bodyPr/>
          <a:lstStyle>
            <a:lvl1pPr>
              <a:defRPr/>
            </a:lvl1pPr>
          </a:lstStyle>
          <a:p>
            <a:pPr>
              <a:defRPr/>
            </a:pPr>
            <a:fld id="{B8CE6DED-90DD-46F3-A2AE-CDC60A258D6A}" type="slidenum">
              <a:rPr lang="it-IT"/>
              <a:pPr>
                <a:defRPr/>
              </a:pPr>
              <a:t>‹#›</a:t>
            </a:fld>
            <a:endParaRPr lang="it-IT"/>
          </a:p>
        </p:txBody>
      </p:sp>
    </p:spTree>
    <p:extLst>
      <p:ext uri="{BB962C8B-B14F-4D97-AF65-F5344CB8AC3E}">
        <p14:creationId xmlns:p14="http://schemas.microsoft.com/office/powerpoint/2010/main" val="16287442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3"/>
          <p:cNvSpPr>
            <a:spLocks noGrp="1" noChangeArrowheads="1"/>
          </p:cNvSpPr>
          <p:nvPr>
            <p:ph type="sldNum" idx="10"/>
          </p:nvPr>
        </p:nvSpPr>
        <p:spPr>
          <a:ln/>
        </p:spPr>
        <p:txBody>
          <a:bodyPr/>
          <a:lstStyle>
            <a:lvl1pPr>
              <a:defRPr/>
            </a:lvl1pPr>
          </a:lstStyle>
          <a:p>
            <a:pPr>
              <a:defRPr/>
            </a:pPr>
            <a:fld id="{9123B98E-CA5C-4683-9324-94921A79649C}" type="slidenum">
              <a:rPr lang="it-IT"/>
              <a:pPr>
                <a:defRPr/>
              </a:pPr>
              <a:t>‹#›</a:t>
            </a:fld>
            <a:endParaRPr lang="it-IT"/>
          </a:p>
        </p:txBody>
      </p:sp>
    </p:spTree>
    <p:extLst>
      <p:ext uri="{BB962C8B-B14F-4D97-AF65-F5344CB8AC3E}">
        <p14:creationId xmlns:p14="http://schemas.microsoft.com/office/powerpoint/2010/main" val="24333621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3"/>
          <p:cNvSpPr>
            <a:spLocks noGrp="1" noChangeArrowheads="1"/>
          </p:cNvSpPr>
          <p:nvPr>
            <p:ph type="sldNum" idx="10"/>
          </p:nvPr>
        </p:nvSpPr>
        <p:spPr>
          <a:ln/>
        </p:spPr>
        <p:txBody>
          <a:bodyPr/>
          <a:lstStyle>
            <a:lvl1pPr>
              <a:defRPr/>
            </a:lvl1pPr>
          </a:lstStyle>
          <a:p>
            <a:pPr>
              <a:defRPr/>
            </a:pPr>
            <a:fld id="{1E0E9282-46F2-4B8C-9347-5F5F2C31E56F}" type="slidenum">
              <a:rPr lang="it-IT"/>
              <a:pPr>
                <a:defRPr/>
              </a:pPr>
              <a:t>‹#›</a:t>
            </a:fld>
            <a:endParaRPr lang="it-IT"/>
          </a:p>
        </p:txBody>
      </p:sp>
    </p:spTree>
    <p:extLst>
      <p:ext uri="{BB962C8B-B14F-4D97-AF65-F5344CB8AC3E}">
        <p14:creationId xmlns:p14="http://schemas.microsoft.com/office/powerpoint/2010/main" val="3951209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06B69647-1730-4E31-9A40-9DF6530836C4}" type="slidenum">
              <a:rPr lang="it-IT"/>
              <a:pPr>
                <a:defRPr/>
              </a:pPr>
              <a:t>‹#›</a:t>
            </a:fld>
            <a:endParaRPr lang="it-IT"/>
          </a:p>
        </p:txBody>
      </p:sp>
    </p:spTree>
    <p:extLst>
      <p:ext uri="{BB962C8B-B14F-4D97-AF65-F5344CB8AC3E}">
        <p14:creationId xmlns:p14="http://schemas.microsoft.com/office/powerpoint/2010/main" val="20924094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3"/>
          <p:cNvSpPr>
            <a:spLocks noGrp="1" noChangeArrowheads="1"/>
          </p:cNvSpPr>
          <p:nvPr>
            <p:ph type="sldNum" idx="10"/>
          </p:nvPr>
        </p:nvSpPr>
        <p:spPr>
          <a:ln/>
        </p:spPr>
        <p:txBody>
          <a:bodyPr/>
          <a:lstStyle>
            <a:lvl1pPr>
              <a:defRPr/>
            </a:lvl1pPr>
          </a:lstStyle>
          <a:p>
            <a:pPr>
              <a:defRPr/>
            </a:pPr>
            <a:fld id="{509C7763-7FA3-433B-9485-8FEA169CE4B3}" type="slidenum">
              <a:rPr lang="it-IT"/>
              <a:pPr>
                <a:defRPr/>
              </a:pPr>
              <a:t>‹#›</a:t>
            </a:fld>
            <a:endParaRPr lang="it-IT"/>
          </a:p>
        </p:txBody>
      </p:sp>
    </p:spTree>
    <p:extLst>
      <p:ext uri="{BB962C8B-B14F-4D97-AF65-F5344CB8AC3E}">
        <p14:creationId xmlns:p14="http://schemas.microsoft.com/office/powerpoint/2010/main" val="2704707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IE"/>
          </a:p>
        </p:txBody>
      </p:sp>
      <p:sp>
        <p:nvSpPr>
          <p:cNvPr id="3" name="Rectangle 4"/>
          <p:cNvSpPr>
            <a:spLocks noGrp="1" noChangeArrowheads="1"/>
          </p:cNvSpPr>
          <p:nvPr>
            <p:ph type="sldNum" idx="10"/>
          </p:nvPr>
        </p:nvSpPr>
        <p:spPr>
          <a:ln/>
        </p:spPr>
        <p:txBody>
          <a:bodyPr/>
          <a:lstStyle>
            <a:lvl1pPr>
              <a:defRPr/>
            </a:lvl1pPr>
          </a:lstStyle>
          <a:p>
            <a:pPr>
              <a:defRPr/>
            </a:pPr>
            <a:fld id="{78341736-CFCA-4504-9EF4-2969ED01D030}" type="slidenum">
              <a:rPr lang="it-IT"/>
              <a:pPr>
                <a:defRPr/>
              </a:pPr>
              <a:t>‹#›</a:t>
            </a:fld>
            <a:endParaRPr lang="it-IT"/>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3"/>
          <p:cNvSpPr>
            <a:spLocks noGrp="1" noChangeArrowheads="1"/>
          </p:cNvSpPr>
          <p:nvPr>
            <p:ph type="sldNum" idx="10"/>
          </p:nvPr>
        </p:nvSpPr>
        <p:spPr>
          <a:ln/>
        </p:spPr>
        <p:txBody>
          <a:bodyPr/>
          <a:lstStyle>
            <a:lvl1pPr>
              <a:defRPr/>
            </a:lvl1pPr>
          </a:lstStyle>
          <a:p>
            <a:pPr>
              <a:defRPr/>
            </a:pPr>
            <a:fld id="{EF91DA98-18A9-451C-BF1F-E7D8ED2624C8}" type="slidenum">
              <a:rPr lang="it-IT"/>
              <a:pPr>
                <a:defRPr/>
              </a:pPr>
              <a:t>‹#›</a:t>
            </a:fld>
            <a:endParaRPr lang="it-IT"/>
          </a:p>
        </p:txBody>
      </p:sp>
    </p:spTree>
    <p:extLst>
      <p:ext uri="{BB962C8B-B14F-4D97-AF65-F5344CB8AC3E}">
        <p14:creationId xmlns:p14="http://schemas.microsoft.com/office/powerpoint/2010/main" val="10798066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3"/>
          <p:cNvSpPr>
            <a:spLocks noGrp="1" noChangeArrowheads="1"/>
          </p:cNvSpPr>
          <p:nvPr>
            <p:ph type="sldNum" idx="10"/>
          </p:nvPr>
        </p:nvSpPr>
        <p:spPr>
          <a:ln/>
        </p:spPr>
        <p:txBody>
          <a:bodyPr/>
          <a:lstStyle>
            <a:lvl1pPr>
              <a:defRPr/>
            </a:lvl1pPr>
          </a:lstStyle>
          <a:p>
            <a:pPr>
              <a:defRPr/>
            </a:pPr>
            <a:fld id="{4D68D352-7217-4BFB-9072-906BEB11569F}" type="slidenum">
              <a:rPr lang="it-IT"/>
              <a:pPr>
                <a:defRPr/>
              </a:pPr>
              <a:t>‹#›</a:t>
            </a:fld>
            <a:endParaRPr lang="it-IT"/>
          </a:p>
        </p:txBody>
      </p:sp>
    </p:spTree>
    <p:extLst>
      <p:ext uri="{BB962C8B-B14F-4D97-AF65-F5344CB8AC3E}">
        <p14:creationId xmlns:p14="http://schemas.microsoft.com/office/powerpoint/2010/main" val="42677879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8BA6CB92-D0AE-44F1-BCB4-F4F6959E83CA}" type="slidenum">
              <a:rPr lang="it-IT"/>
              <a:pPr>
                <a:defRPr/>
              </a:pPr>
              <a:t>‹#›</a:t>
            </a:fld>
            <a:endParaRPr lang="it-IT"/>
          </a:p>
        </p:txBody>
      </p:sp>
    </p:spTree>
    <p:extLst>
      <p:ext uri="{BB962C8B-B14F-4D97-AF65-F5344CB8AC3E}">
        <p14:creationId xmlns:p14="http://schemas.microsoft.com/office/powerpoint/2010/main" val="4326286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82550"/>
            <a:ext cx="2062163" cy="6040438"/>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2550"/>
            <a:ext cx="6035675" cy="60404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B7D1FDF6-A8D9-4D37-8122-2D3FFA01185B}" type="slidenum">
              <a:rPr lang="it-IT"/>
              <a:pPr>
                <a:defRPr/>
              </a:pPr>
              <a:t>‹#›</a:t>
            </a:fld>
            <a:endParaRPr lang="it-IT"/>
          </a:p>
        </p:txBody>
      </p:sp>
    </p:spTree>
    <p:extLst>
      <p:ext uri="{BB962C8B-B14F-4D97-AF65-F5344CB8AC3E}">
        <p14:creationId xmlns:p14="http://schemas.microsoft.com/office/powerpoint/2010/main" val="10459942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en-US" smtClean="0"/>
              <a:t>Click to edit Master title style</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0B56C943-A6D6-4931-AE9C-2E177035FAD5}" type="slidenum">
              <a:rPr lang="it-IT"/>
              <a:pPr>
                <a:defRPr/>
              </a:pPr>
              <a:t>‹#›</a:t>
            </a:fld>
            <a:endParaRPr lang="it-IT"/>
          </a:p>
        </p:txBody>
      </p:sp>
    </p:spTree>
    <p:extLst>
      <p:ext uri="{BB962C8B-B14F-4D97-AF65-F5344CB8AC3E}">
        <p14:creationId xmlns:p14="http://schemas.microsoft.com/office/powerpoint/2010/main" val="13484440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chart" preserve="1">
  <p:cSld name="Titolo e grafic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en-US" smtClean="0"/>
              <a:t>Click to edit Master title style</a:t>
            </a:r>
            <a:endParaRPr lang="en-IE"/>
          </a:p>
        </p:txBody>
      </p:sp>
      <p:sp>
        <p:nvSpPr>
          <p:cNvPr id="3" name="Chart Placeholder 2"/>
          <p:cNvSpPr>
            <a:spLocks noGrp="1"/>
          </p:cNvSpPr>
          <p:nvPr>
            <p:ph type="chart" idx="1"/>
          </p:nvPr>
        </p:nvSpPr>
        <p:spPr>
          <a:xfrm>
            <a:off x="457200" y="1604963"/>
            <a:ext cx="8221663" cy="4518025"/>
          </a:xfrm>
        </p:spPr>
        <p:txBody>
          <a:bodyPr/>
          <a:lstStyle/>
          <a:p>
            <a:pPr lvl="0"/>
            <a:r>
              <a:rPr lang="en-US" noProof="0" smtClean="0"/>
              <a:t>Click icon to add chart</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6E0B1865-9111-4E16-B4FF-2F39B1D201E0}" type="slidenum">
              <a:rPr lang="it-IT"/>
              <a:pPr>
                <a:defRPr/>
              </a:pPr>
              <a:t>‹#›</a:t>
            </a:fld>
            <a:endParaRPr lang="it-IT"/>
          </a:p>
        </p:txBody>
      </p:sp>
    </p:spTree>
    <p:extLst>
      <p:ext uri="{BB962C8B-B14F-4D97-AF65-F5344CB8AC3E}">
        <p14:creationId xmlns:p14="http://schemas.microsoft.com/office/powerpoint/2010/main" val="33137328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4963"/>
            <a:ext cx="8221663" cy="4518025"/>
          </a:xfrm>
        </p:spPr>
        <p:txBody>
          <a:bodyPr/>
          <a:lstStyle/>
          <a:p>
            <a:pPr lvl="0"/>
            <a:r>
              <a:rPr lang="en-US" noProof="0" smtClean="0"/>
              <a:t>Click icon to add table</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34F0C341-4E0F-4F53-A610-96B1F17CDCE7}" type="slidenum">
              <a:rPr lang="it-IT"/>
              <a:pPr>
                <a:defRPr/>
              </a:pPr>
              <a:t>‹#›</a:t>
            </a:fld>
            <a:endParaRPr lang="it-IT"/>
          </a:p>
        </p:txBody>
      </p:sp>
    </p:spTree>
    <p:extLst>
      <p:ext uri="{BB962C8B-B14F-4D97-AF65-F5344CB8AC3E}">
        <p14:creationId xmlns:p14="http://schemas.microsoft.com/office/powerpoint/2010/main" val="37308509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85EFD838-516C-4D95-98F4-9C34A1E3BC39}" type="slidenum">
              <a:rPr lang="it-IT"/>
              <a:pPr>
                <a:defRPr/>
              </a:pPr>
              <a:t>‹#›</a:t>
            </a:fld>
            <a:endParaRPr lang="it-IT"/>
          </a:p>
        </p:txBody>
      </p:sp>
    </p:spTree>
    <p:extLst>
      <p:ext uri="{BB962C8B-B14F-4D97-AF65-F5344CB8AC3E}">
        <p14:creationId xmlns:p14="http://schemas.microsoft.com/office/powerpoint/2010/main" val="4456276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095BF5BE-A96C-4644-8F90-FE27A7CA1B3A}" type="slidenum">
              <a:rPr lang="it-IT"/>
              <a:pPr>
                <a:defRPr/>
              </a:pPr>
              <a:t>‹#›</a:t>
            </a:fld>
            <a:endParaRPr lang="it-IT"/>
          </a:p>
        </p:txBody>
      </p:sp>
    </p:spTree>
    <p:extLst>
      <p:ext uri="{BB962C8B-B14F-4D97-AF65-F5344CB8AC3E}">
        <p14:creationId xmlns:p14="http://schemas.microsoft.com/office/powerpoint/2010/main" val="31240854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sp>
        <p:nvSpPr>
          <p:cNvPr id="4" name="Rectangle 3"/>
          <p:cNvSpPr>
            <a:spLocks noGrp="1" noChangeArrowheads="1"/>
          </p:cNvSpPr>
          <p:nvPr>
            <p:ph type="sldNum" idx="10"/>
          </p:nvPr>
        </p:nvSpPr>
        <p:spPr>
          <a:ln/>
        </p:spPr>
        <p:txBody>
          <a:bodyPr/>
          <a:lstStyle>
            <a:lvl1pPr>
              <a:defRPr/>
            </a:lvl1pPr>
          </a:lstStyle>
          <a:p>
            <a:pPr>
              <a:defRPr/>
            </a:pPr>
            <a:fld id="{12CF1AA5-F333-4A7E-A0AD-5962F20F9082}" type="slidenum">
              <a:rPr lang="it-IT"/>
              <a:pPr>
                <a:defRPr/>
              </a:pPr>
              <a:t>‹#›</a:t>
            </a:fld>
            <a:endParaRPr lang="it-IT"/>
          </a:p>
        </p:txBody>
      </p:sp>
    </p:spTree>
    <p:extLst>
      <p:ext uri="{BB962C8B-B14F-4D97-AF65-F5344CB8AC3E}">
        <p14:creationId xmlns:p14="http://schemas.microsoft.com/office/powerpoint/2010/main" val="3889305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sldNum" idx="10"/>
          </p:nvPr>
        </p:nvSpPr>
        <p:spPr>
          <a:ln/>
        </p:spPr>
        <p:txBody>
          <a:bodyPr/>
          <a:lstStyle>
            <a:lvl1pPr>
              <a:defRPr/>
            </a:lvl1pPr>
          </a:lstStyle>
          <a:p>
            <a:pPr>
              <a:defRPr/>
            </a:pPr>
            <a:fld id="{25004573-6DD5-4302-B6E3-640260DCF667}" type="slidenum">
              <a:rPr lang="it-IT"/>
              <a:pPr>
                <a:defRPr/>
              </a:pPr>
              <a:t>‹#›</a:t>
            </a:fld>
            <a:endParaRPr lang="it-IT"/>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3"/>
          <p:cNvSpPr>
            <a:spLocks noGrp="1" noChangeArrowheads="1"/>
          </p:cNvSpPr>
          <p:nvPr>
            <p:ph type="sldNum" idx="10"/>
          </p:nvPr>
        </p:nvSpPr>
        <p:spPr>
          <a:ln/>
        </p:spPr>
        <p:txBody>
          <a:bodyPr/>
          <a:lstStyle>
            <a:lvl1pPr>
              <a:defRPr/>
            </a:lvl1pPr>
          </a:lstStyle>
          <a:p>
            <a:pPr>
              <a:defRPr/>
            </a:pPr>
            <a:fld id="{732B54D7-60E6-46DB-B1AB-D56BAA5074A4}" type="slidenum">
              <a:rPr lang="it-IT"/>
              <a:pPr>
                <a:defRPr/>
              </a:pPr>
              <a:t>‹#›</a:t>
            </a:fld>
            <a:endParaRPr lang="it-IT"/>
          </a:p>
        </p:txBody>
      </p:sp>
    </p:spTree>
    <p:extLst>
      <p:ext uri="{BB962C8B-B14F-4D97-AF65-F5344CB8AC3E}">
        <p14:creationId xmlns:p14="http://schemas.microsoft.com/office/powerpoint/2010/main" val="22751333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3"/>
          <p:cNvSpPr>
            <a:spLocks noGrp="1" noChangeArrowheads="1"/>
          </p:cNvSpPr>
          <p:nvPr>
            <p:ph type="sldNum" idx="10"/>
          </p:nvPr>
        </p:nvSpPr>
        <p:spPr>
          <a:ln/>
        </p:spPr>
        <p:txBody>
          <a:bodyPr/>
          <a:lstStyle>
            <a:lvl1pPr>
              <a:defRPr/>
            </a:lvl1pPr>
          </a:lstStyle>
          <a:p>
            <a:pPr>
              <a:defRPr/>
            </a:pPr>
            <a:fld id="{FDFDC62B-904F-45F8-9063-5D5C51B4E372}" type="slidenum">
              <a:rPr lang="it-IT"/>
              <a:pPr>
                <a:defRPr/>
              </a:pPr>
              <a:t>‹#›</a:t>
            </a:fld>
            <a:endParaRPr lang="it-IT"/>
          </a:p>
        </p:txBody>
      </p:sp>
    </p:spTree>
    <p:extLst>
      <p:ext uri="{BB962C8B-B14F-4D97-AF65-F5344CB8AC3E}">
        <p14:creationId xmlns:p14="http://schemas.microsoft.com/office/powerpoint/2010/main" val="42041075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F3CD8F3C-27F4-4C89-B108-3C510F6591BD}" type="slidenum">
              <a:rPr lang="it-IT"/>
              <a:pPr>
                <a:defRPr/>
              </a:pPr>
              <a:t>‹#›</a:t>
            </a:fld>
            <a:endParaRPr lang="it-IT"/>
          </a:p>
        </p:txBody>
      </p:sp>
    </p:spTree>
    <p:extLst>
      <p:ext uri="{BB962C8B-B14F-4D97-AF65-F5344CB8AC3E}">
        <p14:creationId xmlns:p14="http://schemas.microsoft.com/office/powerpoint/2010/main" val="18991295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3"/>
          <p:cNvSpPr>
            <a:spLocks noGrp="1" noChangeArrowheads="1"/>
          </p:cNvSpPr>
          <p:nvPr>
            <p:ph type="sldNum" idx="10"/>
          </p:nvPr>
        </p:nvSpPr>
        <p:spPr>
          <a:ln/>
        </p:spPr>
        <p:txBody>
          <a:bodyPr/>
          <a:lstStyle>
            <a:lvl1pPr>
              <a:defRPr/>
            </a:lvl1pPr>
          </a:lstStyle>
          <a:p>
            <a:pPr>
              <a:defRPr/>
            </a:pPr>
            <a:fld id="{6BC993F3-7140-4D66-BF5E-60FD320207FE}" type="slidenum">
              <a:rPr lang="it-IT"/>
              <a:pPr>
                <a:defRPr/>
              </a:pPr>
              <a:t>‹#›</a:t>
            </a:fld>
            <a:endParaRPr lang="it-IT"/>
          </a:p>
        </p:txBody>
      </p:sp>
    </p:spTree>
    <p:extLst>
      <p:ext uri="{BB962C8B-B14F-4D97-AF65-F5344CB8AC3E}">
        <p14:creationId xmlns:p14="http://schemas.microsoft.com/office/powerpoint/2010/main" val="375760168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3"/>
          <p:cNvSpPr>
            <a:spLocks noGrp="1" noChangeArrowheads="1"/>
          </p:cNvSpPr>
          <p:nvPr>
            <p:ph type="sldNum" idx="10"/>
          </p:nvPr>
        </p:nvSpPr>
        <p:spPr>
          <a:ln/>
        </p:spPr>
        <p:txBody>
          <a:bodyPr/>
          <a:lstStyle>
            <a:lvl1pPr>
              <a:defRPr/>
            </a:lvl1pPr>
          </a:lstStyle>
          <a:p>
            <a:pPr>
              <a:defRPr/>
            </a:pPr>
            <a:fld id="{D8FD0005-5618-4963-9E47-8D5A31BAF249}" type="slidenum">
              <a:rPr lang="it-IT"/>
              <a:pPr>
                <a:defRPr/>
              </a:pPr>
              <a:t>‹#›</a:t>
            </a:fld>
            <a:endParaRPr lang="it-IT"/>
          </a:p>
        </p:txBody>
      </p:sp>
    </p:spTree>
    <p:extLst>
      <p:ext uri="{BB962C8B-B14F-4D97-AF65-F5344CB8AC3E}">
        <p14:creationId xmlns:p14="http://schemas.microsoft.com/office/powerpoint/2010/main" val="6085866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3"/>
          <p:cNvSpPr>
            <a:spLocks noGrp="1" noChangeArrowheads="1"/>
          </p:cNvSpPr>
          <p:nvPr>
            <p:ph type="sldNum" idx="10"/>
          </p:nvPr>
        </p:nvSpPr>
        <p:spPr>
          <a:ln/>
        </p:spPr>
        <p:txBody>
          <a:bodyPr/>
          <a:lstStyle>
            <a:lvl1pPr>
              <a:defRPr/>
            </a:lvl1pPr>
          </a:lstStyle>
          <a:p>
            <a:pPr>
              <a:defRPr/>
            </a:pPr>
            <a:fld id="{AD7D312D-3CCB-4E12-96C6-CF75FE6E70CC}" type="slidenum">
              <a:rPr lang="it-IT"/>
              <a:pPr>
                <a:defRPr/>
              </a:pPr>
              <a:t>‹#›</a:t>
            </a:fld>
            <a:endParaRPr lang="it-IT"/>
          </a:p>
        </p:txBody>
      </p:sp>
    </p:spTree>
    <p:extLst>
      <p:ext uri="{BB962C8B-B14F-4D97-AF65-F5344CB8AC3E}">
        <p14:creationId xmlns:p14="http://schemas.microsoft.com/office/powerpoint/2010/main" val="27479752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BC1B0A15-DEF8-461C-BA62-2D0EA5FD7FB2}" type="slidenum">
              <a:rPr lang="it-IT"/>
              <a:pPr>
                <a:defRPr/>
              </a:pPr>
              <a:t>‹#›</a:t>
            </a:fld>
            <a:endParaRPr lang="it-IT"/>
          </a:p>
        </p:txBody>
      </p:sp>
    </p:spTree>
    <p:extLst>
      <p:ext uri="{BB962C8B-B14F-4D97-AF65-F5344CB8AC3E}">
        <p14:creationId xmlns:p14="http://schemas.microsoft.com/office/powerpoint/2010/main" val="146846382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82550"/>
            <a:ext cx="2062163" cy="6040438"/>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2550"/>
            <a:ext cx="6035675" cy="60404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3"/>
          <p:cNvSpPr>
            <a:spLocks noGrp="1" noChangeArrowheads="1"/>
          </p:cNvSpPr>
          <p:nvPr>
            <p:ph type="sldNum" idx="10"/>
          </p:nvPr>
        </p:nvSpPr>
        <p:spPr>
          <a:ln/>
        </p:spPr>
        <p:txBody>
          <a:bodyPr/>
          <a:lstStyle>
            <a:lvl1pPr>
              <a:defRPr/>
            </a:lvl1pPr>
          </a:lstStyle>
          <a:p>
            <a:pPr>
              <a:defRPr/>
            </a:pPr>
            <a:fld id="{A3C10302-0E3E-4C10-A0A0-A3DE2CDC53C6}" type="slidenum">
              <a:rPr lang="it-IT"/>
              <a:pPr>
                <a:defRPr/>
              </a:pPr>
              <a:t>‹#›</a:t>
            </a:fld>
            <a:endParaRPr lang="it-IT"/>
          </a:p>
        </p:txBody>
      </p:sp>
    </p:spTree>
    <p:extLst>
      <p:ext uri="{BB962C8B-B14F-4D97-AF65-F5344CB8AC3E}">
        <p14:creationId xmlns:p14="http://schemas.microsoft.com/office/powerpoint/2010/main" val="23241014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en-US" smtClean="0"/>
              <a:t>Click to edit Master title style</a:t>
            </a:r>
            <a:endParaRPr lang="en-IE"/>
          </a:p>
        </p:txBody>
      </p:sp>
      <p:sp>
        <p:nvSpPr>
          <p:cNvPr id="3" name="Rectangle 3"/>
          <p:cNvSpPr>
            <a:spLocks noGrp="1" noChangeArrowheads="1"/>
          </p:cNvSpPr>
          <p:nvPr>
            <p:ph type="sldNum" idx="10"/>
          </p:nvPr>
        </p:nvSpPr>
        <p:spPr>
          <a:ln/>
        </p:spPr>
        <p:txBody>
          <a:bodyPr/>
          <a:lstStyle>
            <a:lvl1pPr>
              <a:defRPr/>
            </a:lvl1pPr>
          </a:lstStyle>
          <a:p>
            <a:pPr>
              <a:defRPr/>
            </a:pPr>
            <a:fld id="{6A2D2A57-2644-4233-AAD9-99AED7F29160}" type="slidenum">
              <a:rPr lang="it-IT"/>
              <a:pPr>
                <a:defRPr/>
              </a:pPr>
              <a:t>‹#›</a:t>
            </a:fld>
            <a:endParaRPr lang="it-IT"/>
          </a:p>
        </p:txBody>
      </p:sp>
    </p:spTree>
    <p:extLst>
      <p:ext uri="{BB962C8B-B14F-4D97-AF65-F5344CB8AC3E}">
        <p14:creationId xmlns:p14="http://schemas.microsoft.com/office/powerpoint/2010/main" val="282893308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hart" preserve="1">
  <p:cSld name="Titolo e grafico">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en-US" smtClean="0"/>
              <a:t>Click to edit Master title style</a:t>
            </a:r>
            <a:endParaRPr lang="en-IE"/>
          </a:p>
        </p:txBody>
      </p:sp>
      <p:sp>
        <p:nvSpPr>
          <p:cNvPr id="3" name="Chart Placeholder 2"/>
          <p:cNvSpPr>
            <a:spLocks noGrp="1"/>
          </p:cNvSpPr>
          <p:nvPr>
            <p:ph type="chart" idx="1"/>
          </p:nvPr>
        </p:nvSpPr>
        <p:spPr>
          <a:xfrm>
            <a:off x="457200" y="1604963"/>
            <a:ext cx="8221663" cy="4518025"/>
          </a:xfrm>
        </p:spPr>
        <p:txBody>
          <a:bodyPr/>
          <a:lstStyle/>
          <a:p>
            <a:pPr lvl="0"/>
            <a:r>
              <a:rPr lang="en-US" noProof="0" smtClean="0"/>
              <a:t>Click icon to add chart</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8E7E0C9D-A79A-4F4E-BB8A-C9B4B3A865D5}" type="slidenum">
              <a:rPr lang="it-IT"/>
              <a:pPr>
                <a:defRPr/>
              </a:pPr>
              <a:t>‹#›</a:t>
            </a:fld>
            <a:endParaRPr lang="it-IT"/>
          </a:p>
        </p:txBody>
      </p:sp>
    </p:spTree>
    <p:extLst>
      <p:ext uri="{BB962C8B-B14F-4D97-AF65-F5344CB8AC3E}">
        <p14:creationId xmlns:p14="http://schemas.microsoft.com/office/powerpoint/2010/main" val="1393655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sldNum" idx="10"/>
          </p:nvPr>
        </p:nvSpPr>
        <p:spPr>
          <a:ln/>
        </p:spPr>
        <p:txBody>
          <a:bodyPr/>
          <a:lstStyle>
            <a:lvl1pPr>
              <a:defRPr/>
            </a:lvl1pPr>
          </a:lstStyle>
          <a:p>
            <a:pPr>
              <a:defRPr/>
            </a:pPr>
            <a:fld id="{6645E7F4-F7E7-4A97-8A4B-CCB872606755}" type="slidenum">
              <a:rPr lang="it-IT"/>
              <a:pPr>
                <a:defRPr/>
              </a:pPr>
              <a:t>‹#›</a:t>
            </a:fld>
            <a:endParaRPr lang="it-IT"/>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le 1"/>
          <p:cNvSpPr>
            <a:spLocks noGrp="1"/>
          </p:cNvSpPr>
          <p:nvPr>
            <p:ph type="title"/>
          </p:nvPr>
        </p:nvSpPr>
        <p:spPr>
          <a:xfrm>
            <a:off x="2714625" y="82550"/>
            <a:ext cx="5992813" cy="200501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4963"/>
            <a:ext cx="8221663" cy="4518025"/>
          </a:xfrm>
        </p:spPr>
        <p:txBody>
          <a:bodyPr/>
          <a:lstStyle/>
          <a:p>
            <a:pPr lvl="0"/>
            <a:r>
              <a:rPr lang="en-US" noProof="0" smtClean="0"/>
              <a:t>Click icon to add table</a:t>
            </a:r>
            <a:endParaRPr lang="en-IE" noProof="0"/>
          </a:p>
        </p:txBody>
      </p:sp>
      <p:sp>
        <p:nvSpPr>
          <p:cNvPr id="4" name="Rectangle 3"/>
          <p:cNvSpPr>
            <a:spLocks noGrp="1" noChangeArrowheads="1"/>
          </p:cNvSpPr>
          <p:nvPr>
            <p:ph type="sldNum" idx="10"/>
          </p:nvPr>
        </p:nvSpPr>
        <p:spPr>
          <a:ln/>
        </p:spPr>
        <p:txBody>
          <a:bodyPr/>
          <a:lstStyle>
            <a:lvl1pPr>
              <a:defRPr/>
            </a:lvl1pPr>
          </a:lstStyle>
          <a:p>
            <a:pPr>
              <a:defRPr/>
            </a:pPr>
            <a:fld id="{84793526-FE15-4233-AA04-C614C3356A2F}" type="slidenum">
              <a:rPr lang="it-IT"/>
              <a:pPr>
                <a:defRPr/>
              </a:pPr>
              <a:t>‹#›</a:t>
            </a:fld>
            <a:endParaRPr lang="it-IT"/>
          </a:p>
        </p:txBody>
      </p:sp>
    </p:spTree>
    <p:extLst>
      <p:ext uri="{BB962C8B-B14F-4D97-AF65-F5344CB8AC3E}">
        <p14:creationId xmlns:p14="http://schemas.microsoft.com/office/powerpoint/2010/main" val="1995310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smtClean="0"/>
              <a:t>Fare clic sull'icona per inserire un'immagine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sldNum" idx="10"/>
          </p:nvPr>
        </p:nvSpPr>
        <p:spPr>
          <a:ln/>
        </p:spPr>
        <p:txBody>
          <a:bodyPr/>
          <a:lstStyle>
            <a:lvl1pPr>
              <a:defRPr/>
            </a:lvl1pPr>
          </a:lstStyle>
          <a:p>
            <a:pPr>
              <a:defRPr/>
            </a:pPr>
            <a:fld id="{6990D1F8-8F71-48AF-8C6A-0DAC0A876A6A}" type="slidenum">
              <a:rPr lang="it-IT"/>
              <a:pPr>
                <a:defRPr/>
              </a:pPr>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2.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6" Type="http://schemas.openxmlformats.org/officeDocument/2006/relationships/image" Target="../media/image2.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heme" Target="../theme/theme5.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6" Type="http://schemas.openxmlformats.org/officeDocument/2006/relationships/image" Target="../media/image2.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theme" Target="../theme/theme6.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3071B"/>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3000375"/>
            <a:ext cx="7764463" cy="1462088"/>
          </a:xfrm>
          <a:prstGeom prst="rect">
            <a:avLst/>
          </a:prstGeom>
          <a:noFill/>
          <a:ln w="9525">
            <a:noFill/>
            <a:round/>
            <a:headEnd/>
            <a:tailEnd/>
          </a:ln>
        </p:spPr>
        <p:txBody>
          <a:bodyPr vert="horz" wrap="square" lIns="91440" tIns="91440" rIns="91440" bIns="45720" numCol="1" anchor="t" anchorCtr="0" compatLnSpc="1">
            <a:prstTxWarp prst="textNoShape">
              <a:avLst/>
            </a:prstTxWarp>
          </a:bodyPr>
          <a:lstStyle/>
          <a:p>
            <a:pPr lvl="0"/>
            <a:r>
              <a:rPr lang="en-GB" smtClean="0"/>
              <a:t>Cliccate per modificare il formato del testo del titolo</a:t>
            </a:r>
          </a:p>
        </p:txBody>
      </p:sp>
      <p:sp>
        <p:nvSpPr>
          <p:cNvPr id="2" name="Text Box 2"/>
          <p:cNvSpPr txBox="1">
            <a:spLocks noChangeArrowheads="1"/>
          </p:cNvSpPr>
          <p:nvPr/>
        </p:nvSpPr>
        <p:spPr bwMode="auto">
          <a:xfrm>
            <a:off x="457200" y="6245225"/>
            <a:ext cx="2133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1027" name="Text Box 3"/>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1028" name="Rectangle 4"/>
          <p:cNvSpPr>
            <a:spLocks noGrp="1" noChangeArrowheads="1"/>
          </p:cNvSpPr>
          <p:nvPr>
            <p:ph type="sldNum"/>
          </p:nvPr>
        </p:nvSpPr>
        <p:spPr bwMode="auto">
          <a:xfrm>
            <a:off x="6553200" y="6245225"/>
            <a:ext cx="2125663" cy="468313"/>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fontAlgn="auto">
              <a:spcBef>
                <a:spcPts val="0"/>
              </a:spcBef>
              <a:spcAft>
                <a:spcPts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b="0">
                <a:solidFill>
                  <a:srgbClr val="000000"/>
                </a:solidFill>
                <a:latin typeface="+mn-lt"/>
                <a:ea typeface="+mn-ea"/>
                <a:cs typeface="+mn-cs"/>
              </a:defRPr>
            </a:lvl1pPr>
          </a:lstStyle>
          <a:p>
            <a:pPr>
              <a:defRPr/>
            </a:pPr>
            <a:fld id="{27F3B17A-8DD7-4633-B714-ABF0BE3CA15E}" type="slidenum">
              <a:rPr lang="it-IT"/>
              <a:pPr>
                <a:defRPr/>
              </a:pPr>
              <a:t>‹#›</a:t>
            </a:fld>
            <a:endParaRPr lang="it-IT"/>
          </a:p>
        </p:txBody>
      </p:sp>
      <p:pic>
        <p:nvPicPr>
          <p:cNvPr id="1030" name="Picture 5"/>
          <p:cNvPicPr>
            <a:picLocks noChangeAspect="1" noChangeArrowheads="1"/>
          </p:cNvPicPr>
          <p:nvPr/>
        </p:nvPicPr>
        <p:blipFill>
          <a:blip r:embed="rId14"/>
          <a:srcRect/>
          <a:stretch>
            <a:fillRect/>
          </a:stretch>
        </p:blipFill>
        <p:spPr bwMode="auto">
          <a:xfrm>
            <a:off x="1403350" y="142875"/>
            <a:ext cx="6264275" cy="2801938"/>
          </a:xfrm>
          <a:prstGeom prst="rect">
            <a:avLst/>
          </a:prstGeom>
          <a:noFill/>
          <a:ln w="9525">
            <a:noFill/>
            <a:round/>
            <a:headEnd/>
            <a:tailEnd/>
          </a:ln>
        </p:spPr>
      </p:pic>
      <p:sp>
        <p:nvSpPr>
          <p:cNvPr id="1031" name="Rectangle 6"/>
          <p:cNvSpPr>
            <a:spLocks noGrp="1" noChangeArrowheads="1"/>
          </p:cNvSpPr>
          <p:nvPr>
            <p:ph type="body" idx="1"/>
          </p:nvPr>
        </p:nvSpPr>
        <p:spPr bwMode="auto">
          <a:xfrm>
            <a:off x="457200" y="1604963"/>
            <a:ext cx="8221663" cy="4518025"/>
          </a:xfrm>
          <a:prstGeom prst="rect">
            <a:avLst/>
          </a:prstGeom>
          <a:noFill/>
          <a:ln w="9525">
            <a:noFill/>
            <a:round/>
            <a:headEnd/>
            <a:tailEnd/>
          </a:ln>
        </p:spPr>
        <p:txBody>
          <a:bodyPr vert="horz" wrap="square" lIns="0" tIns="28080" rIns="0" bIns="0" numCol="1" anchor="t" anchorCtr="0" compatLnSpc="1">
            <a:prstTxWarp prst="textNoShape">
              <a:avLst/>
            </a:prstTxWarp>
          </a:bodyPr>
          <a:lstStyle/>
          <a:p>
            <a:pPr lvl="0"/>
            <a:r>
              <a:rPr lang="en-GB" smtClean="0"/>
              <a:t>Cliccate per modificare il formato del testo della struttura</a:t>
            </a:r>
          </a:p>
          <a:p>
            <a:pPr lvl="1"/>
            <a:r>
              <a:rPr lang="en-GB" smtClean="0"/>
              <a:t>Secondo livello struttura</a:t>
            </a:r>
          </a:p>
          <a:p>
            <a:pPr lvl="2"/>
            <a:r>
              <a:rPr lang="en-GB" smtClean="0"/>
              <a:t>Terzo livello struttura</a:t>
            </a:r>
          </a:p>
          <a:p>
            <a:pPr lvl="3"/>
            <a:r>
              <a:rPr lang="en-GB" smtClean="0"/>
              <a:t>Quarto livello struttura</a:t>
            </a:r>
          </a:p>
          <a:p>
            <a:pPr lvl="4"/>
            <a:r>
              <a:rPr lang="en-GB" smtClean="0"/>
              <a:t>Quinto livello struttura</a:t>
            </a:r>
          </a:p>
          <a:p>
            <a:pPr lvl="4"/>
            <a:r>
              <a:rPr lang="en-GB" smtClean="0"/>
              <a:t>Sesto livello struttura</a:t>
            </a:r>
          </a:p>
          <a:p>
            <a:pPr lvl="4"/>
            <a:r>
              <a:rPr lang="en-GB" smtClean="0"/>
              <a:t>Settimo livello struttura</a:t>
            </a:r>
          </a:p>
          <a:p>
            <a:pPr lvl="4"/>
            <a:r>
              <a:rPr lang="en-GB" smtClean="0"/>
              <a:t>Ottavo livello struttura</a:t>
            </a:r>
          </a:p>
          <a:p>
            <a:pPr lvl="4"/>
            <a:r>
              <a:rPr lang="en-GB" smtClean="0"/>
              <a:t>Nono livello struttura</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iming>
    <p:tnLst>
      <p:par>
        <p:cTn id="1" dur="indefinite" restart="never" nodeType="tmRoot"/>
      </p:par>
    </p:tnLst>
  </p:timing>
  <p:hf hdr="0" ftr="0" dt="0"/>
  <p:txStyles>
    <p:titleStyle>
      <a:lvl1pPr algn="l" defTabSz="449263"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l" defTabSz="449263"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2pPr>
      <a:lvl3pPr algn="l" defTabSz="449263"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3pPr>
      <a:lvl4pPr algn="l" defTabSz="449263"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4pPr>
      <a:lvl5pPr algn="l" defTabSz="449263" rtl="0" eaLnBrk="0" fontAlgn="base" hangingPunct="0">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5pPr>
      <a:lvl6pPr marL="25146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6pPr>
      <a:lvl7pPr marL="29718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7pPr>
      <a:lvl8pPr marL="34290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8pPr>
      <a:lvl9pPr marL="38862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9pPr>
    </p:titleStyle>
    <p:bodyStyle>
      <a:lvl1pPr marL="342900" indent="-342900" algn="l" defTabSz="449263" rtl="0" eaLnBrk="0" fontAlgn="base" hangingPunct="0">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defRPr>
      </a:lvl2pPr>
      <a:lvl3pPr marL="1143000" indent="-228600" algn="l" defTabSz="449263" rtl="0" eaLnBrk="0" fontAlgn="base" hangingPunct="0">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defRPr>
      </a:lvl3pPr>
      <a:lvl4pPr marL="1600200" indent="-228600" algn="l" defTabSz="449263" rtl="0" eaLnBrk="0" fontAlgn="base" hangingPunct="0">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defRPr>
      </a:lvl4pPr>
      <a:lvl5pPr marL="2057400" indent="-228600" algn="l" defTabSz="449263" rtl="0" eaLnBrk="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defRPr>
      </a:lvl5pPr>
      <a:lvl6pPr marL="25146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457200" y="6245225"/>
            <a:ext cx="2133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8" name="Text Box 2"/>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9" name="Rectangle 3"/>
          <p:cNvSpPr>
            <a:spLocks noGrp="1" noChangeArrowheads="1"/>
          </p:cNvSpPr>
          <p:nvPr>
            <p:ph type="sldNum"/>
          </p:nvPr>
        </p:nvSpPr>
        <p:spPr bwMode="auto">
          <a:xfrm>
            <a:off x="6553200" y="6245225"/>
            <a:ext cx="2125663" cy="468313"/>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fontAlgn="auto" hangingPunct="1">
              <a:lnSpc>
                <a:spcPct val="100000"/>
              </a:lnSpc>
              <a:spcBef>
                <a:spcPts val="0"/>
              </a:spcBef>
              <a:spcAft>
                <a:spcPts val="0"/>
              </a:spcAft>
              <a:buClrTx/>
              <a:buFontTx/>
              <a:buNone/>
              <a:tabLst>
                <a:tab pos="723900" algn="l"/>
                <a:tab pos="1447800" algn="l"/>
              </a:tabLst>
              <a:defRPr b="1">
                <a:solidFill>
                  <a:srgbClr val="000000"/>
                </a:solidFill>
                <a:latin typeface="+mn-lt"/>
                <a:ea typeface="+mn-ea"/>
                <a:cs typeface="Arial Unicode MS" charset="0"/>
              </a:defRPr>
            </a:lvl1pPr>
          </a:lstStyle>
          <a:p>
            <a:pPr>
              <a:defRPr/>
            </a:pPr>
            <a:fld id="{C513B0CC-EF0E-4329-BE1D-1B97D9F27141}" type="slidenum">
              <a:rPr lang="it-IT"/>
              <a:pPr>
                <a:defRPr/>
              </a:pPr>
              <a:t>‹#›</a:t>
            </a:fld>
            <a:endParaRPr lang="it-IT"/>
          </a:p>
        </p:txBody>
      </p:sp>
      <p:sp>
        <p:nvSpPr>
          <p:cNvPr id="4100" name="Rectangle 4"/>
          <p:cNvSpPr>
            <a:spLocks noChangeArrowheads="1"/>
          </p:cNvSpPr>
          <p:nvPr/>
        </p:nvSpPr>
        <p:spPr bwMode="auto">
          <a:xfrm>
            <a:off x="0" y="0"/>
            <a:ext cx="9144000" cy="1285875"/>
          </a:xfrm>
          <a:prstGeom prst="rect">
            <a:avLst/>
          </a:prstGeom>
          <a:solidFill>
            <a:srgbClr val="B3071B"/>
          </a:solidFill>
          <a:ln w="9360">
            <a:solidFill>
              <a:srgbClr val="000000"/>
            </a:solid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pic>
        <p:nvPicPr>
          <p:cNvPr id="14342" name="Picture 5"/>
          <p:cNvPicPr>
            <a:picLocks noChangeAspect="1" noChangeArrowheads="1"/>
          </p:cNvPicPr>
          <p:nvPr/>
        </p:nvPicPr>
        <p:blipFill>
          <a:blip r:embed="rId16"/>
          <a:srcRect/>
          <a:stretch>
            <a:fillRect/>
          </a:stretch>
        </p:blipFill>
        <p:spPr bwMode="auto">
          <a:xfrm>
            <a:off x="184150" y="142875"/>
            <a:ext cx="2300288" cy="1028700"/>
          </a:xfrm>
          <a:prstGeom prst="rect">
            <a:avLst/>
          </a:prstGeom>
          <a:noFill/>
          <a:ln w="9525">
            <a:noFill/>
            <a:round/>
            <a:headEnd/>
            <a:tailEnd/>
          </a:ln>
        </p:spPr>
      </p:pic>
      <p:sp>
        <p:nvSpPr>
          <p:cNvPr id="14343" name="Rectangle 6"/>
          <p:cNvSpPr>
            <a:spLocks noGrp="1" noChangeArrowheads="1"/>
          </p:cNvSpPr>
          <p:nvPr>
            <p:ph type="title"/>
          </p:nvPr>
        </p:nvSpPr>
        <p:spPr bwMode="auto">
          <a:xfrm>
            <a:off x="2714625" y="82550"/>
            <a:ext cx="5992813" cy="2005013"/>
          </a:xfrm>
          <a:prstGeom prst="rect">
            <a:avLst/>
          </a:prstGeom>
          <a:noFill/>
          <a:ln w="9525">
            <a:noFill/>
            <a:round/>
            <a:headEnd/>
            <a:tailEnd/>
          </a:ln>
        </p:spPr>
        <p:txBody>
          <a:bodyPr vert="horz" wrap="square" lIns="91440" tIns="91440" rIns="91440" bIns="45720" numCol="1" anchor="t" anchorCtr="0" compatLnSpc="1">
            <a:prstTxWarp prst="textNoShape">
              <a:avLst/>
            </a:prstTxWarp>
          </a:bodyPr>
          <a:lstStyle/>
          <a:p>
            <a:pPr lvl="0"/>
            <a:r>
              <a:rPr lang="en-GB" smtClean="0"/>
              <a:t>Cliccate per modificare il formato del testo del titolo</a:t>
            </a:r>
          </a:p>
        </p:txBody>
      </p:sp>
      <p:sp>
        <p:nvSpPr>
          <p:cNvPr id="14344" name="Rectangle 7"/>
          <p:cNvSpPr>
            <a:spLocks noGrp="1" noChangeArrowheads="1"/>
          </p:cNvSpPr>
          <p:nvPr>
            <p:ph type="body" idx="1"/>
          </p:nvPr>
        </p:nvSpPr>
        <p:spPr bwMode="auto">
          <a:xfrm>
            <a:off x="457200" y="1604963"/>
            <a:ext cx="8221663" cy="4518025"/>
          </a:xfrm>
          <a:prstGeom prst="rect">
            <a:avLst/>
          </a:prstGeom>
          <a:noFill/>
          <a:ln w="9525">
            <a:noFill/>
            <a:round/>
            <a:headEnd/>
            <a:tailEnd/>
          </a:ln>
        </p:spPr>
        <p:txBody>
          <a:bodyPr vert="horz" wrap="square" lIns="0" tIns="28080" rIns="0" bIns="0" numCol="1" anchor="t" anchorCtr="0" compatLnSpc="1">
            <a:prstTxWarp prst="textNoShape">
              <a:avLst/>
            </a:prstTxWarp>
          </a:bodyPr>
          <a:lstStyle/>
          <a:p>
            <a:pPr lvl="0"/>
            <a:r>
              <a:rPr lang="en-GB" smtClean="0"/>
              <a:t>Cliccate per modificare il formato del testo della struttura</a:t>
            </a:r>
          </a:p>
          <a:p>
            <a:pPr lvl="1"/>
            <a:r>
              <a:rPr lang="en-GB" smtClean="0"/>
              <a:t>Secondo livello struttura</a:t>
            </a:r>
          </a:p>
          <a:p>
            <a:pPr lvl="2"/>
            <a:r>
              <a:rPr lang="en-GB" smtClean="0"/>
              <a:t>Terzo livello struttura</a:t>
            </a:r>
          </a:p>
          <a:p>
            <a:pPr lvl="3"/>
            <a:r>
              <a:rPr lang="en-GB" smtClean="0"/>
              <a:t>Quarto livello struttura</a:t>
            </a:r>
          </a:p>
          <a:p>
            <a:pPr lvl="4"/>
            <a:r>
              <a:rPr lang="en-GB" smtClean="0"/>
              <a:t>Quinto livello struttura</a:t>
            </a:r>
          </a:p>
          <a:p>
            <a:pPr lvl="4"/>
            <a:r>
              <a:rPr lang="en-GB" smtClean="0"/>
              <a:t>Sesto livello struttura</a:t>
            </a:r>
          </a:p>
          <a:p>
            <a:pPr lvl="4"/>
            <a:r>
              <a:rPr lang="en-GB" smtClean="0"/>
              <a:t>Settimo livello struttura</a:t>
            </a:r>
          </a:p>
          <a:p>
            <a:pPr lvl="4"/>
            <a:r>
              <a:rPr lang="en-GB" smtClean="0"/>
              <a:t>Ottavo livello struttura</a:t>
            </a:r>
          </a:p>
          <a:p>
            <a:pPr lvl="4"/>
            <a:r>
              <a:rPr lang="en-GB" smtClean="0"/>
              <a:t>Nono livello struttura</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Lst>
  <p:hf hdr="0" ftr="0" dt="0"/>
  <p:txStyles>
    <p:titleStyle>
      <a:lvl1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mj-lt"/>
          <a:ea typeface="+mj-ea"/>
          <a:cs typeface="+mj-cs"/>
        </a:defRPr>
      </a:lvl1pPr>
      <a:lvl2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2pPr>
      <a:lvl3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3pPr>
      <a:lvl4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4pPr>
      <a:lvl5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5pPr>
      <a:lvl6pPr marL="25146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6pPr>
      <a:lvl7pPr marL="29718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7pPr>
      <a:lvl8pPr marL="34290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8pPr>
      <a:lvl9pPr marL="38862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9pPr>
    </p:titleStyle>
    <p:bodyStyle>
      <a:lvl1pPr marL="342900" indent="-342900" algn="l" defTabSz="449263" rtl="0" eaLnBrk="0" fontAlgn="base" hangingPunct="0">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defRPr>
      </a:lvl2pPr>
      <a:lvl3pPr marL="1143000" indent="-228600" algn="l" defTabSz="449263" rtl="0" eaLnBrk="0" fontAlgn="base" hangingPunct="0">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defRPr>
      </a:lvl3pPr>
      <a:lvl4pPr marL="1600200" indent="-228600" algn="l" defTabSz="449263" rtl="0" eaLnBrk="0" fontAlgn="base" hangingPunct="0">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defRPr>
      </a:lvl4pPr>
      <a:lvl5pPr marL="2057400" indent="-228600" algn="l" defTabSz="449263" rtl="0" eaLnBrk="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defRPr>
      </a:lvl5pPr>
      <a:lvl6pPr marL="25146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457200" y="6245225"/>
            <a:ext cx="2133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8" name="Text Box 2"/>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9" name="Rectangle 3"/>
          <p:cNvSpPr>
            <a:spLocks noGrp="1" noChangeArrowheads="1"/>
          </p:cNvSpPr>
          <p:nvPr>
            <p:ph type="sldNum"/>
          </p:nvPr>
        </p:nvSpPr>
        <p:spPr bwMode="auto">
          <a:xfrm>
            <a:off x="6553200" y="6245225"/>
            <a:ext cx="2125663" cy="468313"/>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fontAlgn="auto" hangingPunct="1">
              <a:lnSpc>
                <a:spcPct val="100000"/>
              </a:lnSpc>
              <a:spcBef>
                <a:spcPts val="0"/>
              </a:spcBef>
              <a:spcAft>
                <a:spcPts val="0"/>
              </a:spcAft>
              <a:buClrTx/>
              <a:buFontTx/>
              <a:buNone/>
              <a:tabLst>
                <a:tab pos="723900" algn="l"/>
                <a:tab pos="1447800" algn="l"/>
              </a:tabLst>
              <a:defRPr b="1">
                <a:solidFill>
                  <a:srgbClr val="000000"/>
                </a:solidFill>
                <a:latin typeface="+mn-lt"/>
                <a:ea typeface="+mn-ea"/>
                <a:cs typeface="Arial Unicode MS" charset="0"/>
              </a:defRPr>
            </a:lvl1pPr>
          </a:lstStyle>
          <a:p>
            <a:pPr>
              <a:defRPr/>
            </a:pPr>
            <a:fld id="{182E605E-33D0-4EED-AAAC-347FC0B5C325}" type="slidenum">
              <a:rPr lang="it-IT"/>
              <a:pPr>
                <a:defRPr/>
              </a:pPr>
              <a:t>‹#›</a:t>
            </a:fld>
            <a:endParaRPr lang="it-IT"/>
          </a:p>
        </p:txBody>
      </p:sp>
      <p:sp>
        <p:nvSpPr>
          <p:cNvPr id="4100" name="Rectangle 4"/>
          <p:cNvSpPr>
            <a:spLocks noChangeArrowheads="1"/>
          </p:cNvSpPr>
          <p:nvPr/>
        </p:nvSpPr>
        <p:spPr bwMode="auto">
          <a:xfrm>
            <a:off x="0" y="0"/>
            <a:ext cx="9144000" cy="1285875"/>
          </a:xfrm>
          <a:prstGeom prst="rect">
            <a:avLst/>
          </a:prstGeom>
          <a:solidFill>
            <a:srgbClr val="B3071B"/>
          </a:solidFill>
          <a:ln w="9360">
            <a:solidFill>
              <a:srgbClr val="000000"/>
            </a:solid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pic>
        <p:nvPicPr>
          <p:cNvPr id="29702" name="Picture 5"/>
          <p:cNvPicPr>
            <a:picLocks noChangeAspect="1" noChangeArrowheads="1"/>
          </p:cNvPicPr>
          <p:nvPr/>
        </p:nvPicPr>
        <p:blipFill>
          <a:blip r:embed="rId16"/>
          <a:srcRect/>
          <a:stretch>
            <a:fillRect/>
          </a:stretch>
        </p:blipFill>
        <p:spPr bwMode="auto">
          <a:xfrm>
            <a:off x="184150" y="142875"/>
            <a:ext cx="2300288" cy="1028700"/>
          </a:xfrm>
          <a:prstGeom prst="rect">
            <a:avLst/>
          </a:prstGeom>
          <a:noFill/>
          <a:ln w="9525">
            <a:noFill/>
            <a:round/>
            <a:headEnd/>
            <a:tailEnd/>
          </a:ln>
        </p:spPr>
      </p:pic>
      <p:sp>
        <p:nvSpPr>
          <p:cNvPr id="29703" name="Rectangle 6"/>
          <p:cNvSpPr>
            <a:spLocks noGrp="1" noChangeArrowheads="1"/>
          </p:cNvSpPr>
          <p:nvPr>
            <p:ph type="title"/>
          </p:nvPr>
        </p:nvSpPr>
        <p:spPr bwMode="auto">
          <a:xfrm>
            <a:off x="2714625" y="82550"/>
            <a:ext cx="5992813" cy="2005013"/>
          </a:xfrm>
          <a:prstGeom prst="rect">
            <a:avLst/>
          </a:prstGeom>
          <a:noFill/>
          <a:ln w="9525">
            <a:noFill/>
            <a:round/>
            <a:headEnd/>
            <a:tailEnd/>
          </a:ln>
        </p:spPr>
        <p:txBody>
          <a:bodyPr vert="horz" wrap="square" lIns="91440" tIns="91440" rIns="91440" bIns="45720" numCol="1" anchor="t" anchorCtr="0" compatLnSpc="1">
            <a:prstTxWarp prst="textNoShape">
              <a:avLst/>
            </a:prstTxWarp>
          </a:bodyPr>
          <a:lstStyle/>
          <a:p>
            <a:pPr lvl="0"/>
            <a:r>
              <a:rPr lang="en-GB" smtClean="0"/>
              <a:t>Cliccate per modificare il formato del testo del titolo</a:t>
            </a:r>
          </a:p>
        </p:txBody>
      </p:sp>
      <p:sp>
        <p:nvSpPr>
          <p:cNvPr id="29704" name="Rectangle 7"/>
          <p:cNvSpPr>
            <a:spLocks noGrp="1" noChangeArrowheads="1"/>
          </p:cNvSpPr>
          <p:nvPr>
            <p:ph type="body" idx="1"/>
          </p:nvPr>
        </p:nvSpPr>
        <p:spPr bwMode="auto">
          <a:xfrm>
            <a:off x="457200" y="1604963"/>
            <a:ext cx="8221663" cy="4518025"/>
          </a:xfrm>
          <a:prstGeom prst="rect">
            <a:avLst/>
          </a:prstGeom>
          <a:noFill/>
          <a:ln w="9525">
            <a:noFill/>
            <a:round/>
            <a:headEnd/>
            <a:tailEnd/>
          </a:ln>
        </p:spPr>
        <p:txBody>
          <a:bodyPr vert="horz" wrap="square" lIns="0" tIns="28080" rIns="0" bIns="0" numCol="1" anchor="t" anchorCtr="0" compatLnSpc="1">
            <a:prstTxWarp prst="textNoShape">
              <a:avLst/>
            </a:prstTxWarp>
          </a:bodyPr>
          <a:lstStyle/>
          <a:p>
            <a:pPr lvl="0"/>
            <a:r>
              <a:rPr lang="en-GB" smtClean="0"/>
              <a:t>Cliccate per modificare il formato del testo della struttura</a:t>
            </a:r>
          </a:p>
          <a:p>
            <a:pPr lvl="1"/>
            <a:r>
              <a:rPr lang="en-GB" smtClean="0"/>
              <a:t>Secondo livello struttura</a:t>
            </a:r>
          </a:p>
          <a:p>
            <a:pPr lvl="2"/>
            <a:r>
              <a:rPr lang="en-GB" smtClean="0"/>
              <a:t>Terzo livello struttura</a:t>
            </a:r>
          </a:p>
          <a:p>
            <a:pPr lvl="3"/>
            <a:r>
              <a:rPr lang="en-GB" smtClean="0"/>
              <a:t>Quarto livello struttura</a:t>
            </a:r>
          </a:p>
          <a:p>
            <a:pPr lvl="4"/>
            <a:r>
              <a:rPr lang="en-GB" smtClean="0"/>
              <a:t>Quinto livello struttura</a:t>
            </a:r>
          </a:p>
          <a:p>
            <a:pPr lvl="4"/>
            <a:r>
              <a:rPr lang="en-GB" smtClean="0"/>
              <a:t>Sesto livello struttura</a:t>
            </a:r>
          </a:p>
          <a:p>
            <a:pPr lvl="4"/>
            <a:r>
              <a:rPr lang="en-GB" smtClean="0"/>
              <a:t>Settimo livello struttura</a:t>
            </a:r>
          </a:p>
          <a:p>
            <a:pPr lvl="4"/>
            <a:r>
              <a:rPr lang="en-GB" smtClean="0"/>
              <a:t>Ottavo livello struttura</a:t>
            </a:r>
          </a:p>
          <a:p>
            <a:pPr lvl="4"/>
            <a:r>
              <a:rPr lang="en-GB" smtClean="0"/>
              <a:t>Nono livello struttura</a:t>
            </a:r>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Lst>
  <p:timing>
    <p:tnLst>
      <p:par>
        <p:cTn id="1" dur="indefinite" restart="never" nodeType="tmRoot"/>
      </p:par>
    </p:tnLst>
  </p:timing>
  <p:hf hdr="0" ftr="0" dt="0"/>
  <p:txStyles>
    <p:titleStyle>
      <a:lvl1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mj-lt"/>
          <a:ea typeface="+mj-ea"/>
          <a:cs typeface="+mj-cs"/>
        </a:defRPr>
      </a:lvl1pPr>
      <a:lvl2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2pPr>
      <a:lvl3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3pPr>
      <a:lvl4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4pPr>
      <a:lvl5pPr algn="l" defTabSz="449263" rtl="0" eaLnBrk="0" fontAlgn="base" hangingPunct="0">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5pPr>
      <a:lvl6pPr marL="25146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6pPr>
      <a:lvl7pPr marL="29718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7pPr>
      <a:lvl8pPr marL="34290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8pPr>
      <a:lvl9pPr marL="38862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9pPr>
    </p:titleStyle>
    <p:bodyStyle>
      <a:lvl1pPr marL="342900" indent="-342900" algn="l" defTabSz="449263" rtl="0" eaLnBrk="0" fontAlgn="base" hangingPunct="0">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defRPr>
      </a:lvl2pPr>
      <a:lvl3pPr marL="1143000" indent="-228600" algn="l" defTabSz="449263" rtl="0" eaLnBrk="0" fontAlgn="base" hangingPunct="0">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defRPr>
      </a:lvl3pPr>
      <a:lvl4pPr marL="1600200" indent="-228600" algn="l" defTabSz="449263" rtl="0" eaLnBrk="0" fontAlgn="base" hangingPunct="0">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defRPr>
      </a:lvl4pPr>
      <a:lvl5pPr marL="2057400" indent="-228600" algn="l" defTabSz="449263" rtl="0" eaLnBrk="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defRPr>
      </a:lvl5pPr>
      <a:lvl6pPr marL="25146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B3071B"/>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3000375"/>
            <a:ext cx="7764463" cy="1462088"/>
          </a:xfrm>
          <a:prstGeom prst="rect">
            <a:avLst/>
          </a:prstGeom>
          <a:noFill/>
          <a:ln w="9525">
            <a:noFill/>
            <a:round/>
            <a:headEnd/>
            <a:tailEnd/>
          </a:ln>
        </p:spPr>
        <p:txBody>
          <a:bodyPr vert="horz" wrap="square" lIns="91440" tIns="91440" rIns="91440" bIns="45720" numCol="1" anchor="t" anchorCtr="0" compatLnSpc="1">
            <a:prstTxWarp prst="textNoShape">
              <a:avLst/>
            </a:prstTxWarp>
          </a:bodyPr>
          <a:lstStyle/>
          <a:p>
            <a:pPr lvl="0"/>
            <a:r>
              <a:rPr lang="en-GB" smtClean="0"/>
              <a:t>Cliccate per modificare il formato del testo del titolo</a:t>
            </a:r>
          </a:p>
        </p:txBody>
      </p:sp>
      <p:sp>
        <p:nvSpPr>
          <p:cNvPr id="2" name="Text Box 2"/>
          <p:cNvSpPr txBox="1">
            <a:spLocks noChangeArrowheads="1"/>
          </p:cNvSpPr>
          <p:nvPr/>
        </p:nvSpPr>
        <p:spPr bwMode="auto">
          <a:xfrm>
            <a:off x="457200" y="6245225"/>
            <a:ext cx="2133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1027" name="Text Box 3"/>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1028" name="Rectangle 4"/>
          <p:cNvSpPr>
            <a:spLocks noGrp="1" noChangeArrowheads="1"/>
          </p:cNvSpPr>
          <p:nvPr>
            <p:ph type="sldNum"/>
          </p:nvPr>
        </p:nvSpPr>
        <p:spPr bwMode="auto">
          <a:xfrm>
            <a:off x="6553200" y="6245225"/>
            <a:ext cx="2125663" cy="468313"/>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fontAlgn="auto">
              <a:spcBef>
                <a:spcPts val="0"/>
              </a:spcBef>
              <a:spcAft>
                <a:spcPts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b="0">
                <a:solidFill>
                  <a:srgbClr val="000000"/>
                </a:solidFill>
                <a:latin typeface="+mn-lt"/>
                <a:ea typeface="+mn-ea"/>
                <a:cs typeface="+mn-cs"/>
              </a:defRPr>
            </a:lvl1pPr>
          </a:lstStyle>
          <a:p>
            <a:pPr>
              <a:defRPr/>
            </a:pPr>
            <a:fld id="{27F3B17A-8DD7-4633-B714-ABF0BE3CA15E}" type="slidenum">
              <a:rPr lang="it-IT" smtClean="0"/>
              <a:pPr>
                <a:defRPr/>
              </a:pPr>
              <a:t>‹#›</a:t>
            </a:fld>
            <a:endParaRPr lang="it-IT"/>
          </a:p>
        </p:txBody>
      </p:sp>
      <p:pic>
        <p:nvPicPr>
          <p:cNvPr id="1030" name="Picture 5"/>
          <p:cNvPicPr>
            <a:picLocks noChangeAspect="1" noChangeArrowheads="1"/>
          </p:cNvPicPr>
          <p:nvPr/>
        </p:nvPicPr>
        <p:blipFill>
          <a:blip r:embed="rId14"/>
          <a:srcRect/>
          <a:stretch>
            <a:fillRect/>
          </a:stretch>
        </p:blipFill>
        <p:spPr bwMode="auto">
          <a:xfrm>
            <a:off x="1403350" y="142875"/>
            <a:ext cx="6264275" cy="2801938"/>
          </a:xfrm>
          <a:prstGeom prst="rect">
            <a:avLst/>
          </a:prstGeom>
          <a:noFill/>
          <a:ln w="9525">
            <a:noFill/>
            <a:round/>
            <a:headEnd/>
            <a:tailEnd/>
          </a:ln>
        </p:spPr>
      </p:pic>
      <p:sp>
        <p:nvSpPr>
          <p:cNvPr id="1031" name="Rectangle 6"/>
          <p:cNvSpPr>
            <a:spLocks noGrp="1" noChangeArrowheads="1"/>
          </p:cNvSpPr>
          <p:nvPr>
            <p:ph type="body" idx="1"/>
          </p:nvPr>
        </p:nvSpPr>
        <p:spPr bwMode="auto">
          <a:xfrm>
            <a:off x="457200" y="1604963"/>
            <a:ext cx="8221663" cy="4518025"/>
          </a:xfrm>
          <a:prstGeom prst="rect">
            <a:avLst/>
          </a:prstGeom>
          <a:noFill/>
          <a:ln w="9525">
            <a:noFill/>
            <a:round/>
            <a:headEnd/>
            <a:tailEnd/>
          </a:ln>
        </p:spPr>
        <p:txBody>
          <a:bodyPr vert="horz" wrap="square" lIns="0" tIns="28080" rIns="0" bIns="0" numCol="1" anchor="t" anchorCtr="0" compatLnSpc="1">
            <a:prstTxWarp prst="textNoShape">
              <a:avLst/>
            </a:prstTxWarp>
          </a:bodyPr>
          <a:lstStyle/>
          <a:p>
            <a:pPr lvl="0"/>
            <a:r>
              <a:rPr lang="en-GB" smtClean="0"/>
              <a:t>Cliccate per modificare il formato del testo della struttura</a:t>
            </a:r>
          </a:p>
          <a:p>
            <a:pPr lvl="1"/>
            <a:r>
              <a:rPr lang="en-GB" smtClean="0"/>
              <a:t>Secondo livello struttura</a:t>
            </a:r>
          </a:p>
          <a:p>
            <a:pPr lvl="2"/>
            <a:r>
              <a:rPr lang="en-GB" smtClean="0"/>
              <a:t>Terzo livello struttura</a:t>
            </a:r>
          </a:p>
          <a:p>
            <a:pPr lvl="3"/>
            <a:r>
              <a:rPr lang="en-GB" smtClean="0"/>
              <a:t>Quarto livello struttura</a:t>
            </a:r>
          </a:p>
          <a:p>
            <a:pPr lvl="4"/>
            <a:r>
              <a:rPr lang="en-GB" smtClean="0"/>
              <a:t>Quinto livello struttura</a:t>
            </a:r>
          </a:p>
          <a:p>
            <a:pPr lvl="4"/>
            <a:r>
              <a:rPr lang="en-GB" smtClean="0"/>
              <a:t>Sesto livello struttura</a:t>
            </a:r>
          </a:p>
          <a:p>
            <a:pPr lvl="4"/>
            <a:r>
              <a:rPr lang="en-GB" smtClean="0"/>
              <a:t>Settimo livello struttura</a:t>
            </a:r>
          </a:p>
          <a:p>
            <a:pPr lvl="4"/>
            <a:r>
              <a:rPr lang="en-GB" smtClean="0"/>
              <a:t>Ottavo livello struttura</a:t>
            </a:r>
          </a:p>
          <a:p>
            <a:pPr lvl="4"/>
            <a:r>
              <a:rPr lang="en-GB" smtClean="0"/>
              <a:t>Nono livello struttura</a:t>
            </a:r>
          </a:p>
        </p:txBody>
      </p:sp>
    </p:spTree>
    <p:extLst>
      <p:ext uri="{BB962C8B-B14F-4D97-AF65-F5344CB8AC3E}">
        <p14:creationId xmlns:p14="http://schemas.microsoft.com/office/powerpoint/2010/main" val="127427699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Lst>
  <p:timing>
    <p:tnLst>
      <p:par>
        <p:cTn id="1" dur="indefinite" restart="never" nodeType="tmRoot"/>
      </p:par>
    </p:tnLst>
  </p:timing>
  <p:hf hdr="0" ftr="0" dt="0"/>
  <p:txStyles>
    <p:titleStyle>
      <a:lvl1pPr algn="l" defTabSz="449263" rtl="0" eaLnBrk="1" fontAlgn="base" hangingPunct="1">
        <a:lnSpc>
          <a:spcPct val="93000"/>
        </a:lnSpc>
        <a:spcBef>
          <a:spcPct val="0"/>
        </a:spcBef>
        <a:spcAft>
          <a:spcPct val="0"/>
        </a:spcAft>
        <a:buClr>
          <a:srgbClr val="000000"/>
        </a:buClr>
        <a:buSzPct val="100000"/>
        <a:buFont typeface="Times New Roman" pitchFamily="18" charset="0"/>
        <a:defRPr sz="2800">
          <a:solidFill>
            <a:srgbClr val="000000"/>
          </a:solidFill>
          <a:latin typeface="+mj-lt"/>
          <a:ea typeface="+mj-ea"/>
          <a:cs typeface="+mj-cs"/>
        </a:defRPr>
      </a:lvl1pPr>
      <a:lvl2pPr algn="l" defTabSz="449263" rtl="0" eaLnBrk="1" fontAlgn="base" hangingPunct="1">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2pPr>
      <a:lvl3pPr algn="l" defTabSz="449263" rtl="0" eaLnBrk="1" fontAlgn="base" hangingPunct="1">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3pPr>
      <a:lvl4pPr algn="l" defTabSz="449263" rtl="0" eaLnBrk="1" fontAlgn="base" hangingPunct="1">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4pPr>
      <a:lvl5pPr algn="l" defTabSz="449263" rtl="0" eaLnBrk="1" fontAlgn="base" hangingPunct="1">
        <a:lnSpc>
          <a:spcPct val="93000"/>
        </a:lnSpc>
        <a:spcBef>
          <a:spcPct val="0"/>
        </a:spcBef>
        <a:spcAft>
          <a:spcPct val="0"/>
        </a:spcAft>
        <a:buClr>
          <a:srgbClr val="000000"/>
        </a:buClr>
        <a:buSzPct val="100000"/>
        <a:buFont typeface="Times New Roman" pitchFamily="18" charset="0"/>
        <a:defRPr sz="2800">
          <a:solidFill>
            <a:srgbClr val="000000"/>
          </a:solidFill>
          <a:latin typeface="Arial" charset="0"/>
          <a:ea typeface="SimSun" charset="-122"/>
        </a:defRPr>
      </a:lvl5pPr>
      <a:lvl6pPr marL="25146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6pPr>
      <a:lvl7pPr marL="29718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7pPr>
      <a:lvl8pPr marL="34290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8pPr>
      <a:lvl9pPr marL="38862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2800">
          <a:solidFill>
            <a:srgbClr val="000000"/>
          </a:solidFill>
          <a:latin typeface="Arial" charset="0"/>
          <a:ea typeface="SimSun" charset="-122"/>
        </a:defRPr>
      </a:lvl9pPr>
    </p:titleStyle>
    <p:bodyStyle>
      <a:lvl1pPr marL="342900" indent="-342900" algn="l" defTabSz="449263" rtl="0" eaLnBrk="1" fontAlgn="base" hangingPunct="1">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1" fontAlgn="base" hangingPunct="1">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defRPr>
      </a:lvl2pPr>
      <a:lvl3pPr marL="1143000" indent="-228600" algn="l" defTabSz="449263" rtl="0" eaLnBrk="1" fontAlgn="base" hangingPunct="1">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defRPr>
      </a:lvl3pPr>
      <a:lvl4pPr marL="1600200" indent="-228600" algn="l" defTabSz="449263" rtl="0" eaLnBrk="1" fontAlgn="base" hangingPunct="1">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defRPr>
      </a:lvl4pPr>
      <a:lvl5pPr marL="2057400" indent="-228600" algn="l" defTabSz="449263" rtl="0" eaLnBrk="1" fontAlgn="base" hangingPunct="1">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defRPr>
      </a:lvl5pPr>
      <a:lvl6pPr marL="25146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457200" y="6245225"/>
            <a:ext cx="2133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8" name="Text Box 2"/>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9" name="Rectangle 3"/>
          <p:cNvSpPr>
            <a:spLocks noGrp="1" noChangeArrowheads="1"/>
          </p:cNvSpPr>
          <p:nvPr>
            <p:ph type="sldNum"/>
          </p:nvPr>
        </p:nvSpPr>
        <p:spPr bwMode="auto">
          <a:xfrm>
            <a:off x="6553200" y="6245225"/>
            <a:ext cx="2125663" cy="468313"/>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fontAlgn="auto" hangingPunct="1">
              <a:lnSpc>
                <a:spcPct val="100000"/>
              </a:lnSpc>
              <a:spcBef>
                <a:spcPts val="0"/>
              </a:spcBef>
              <a:spcAft>
                <a:spcPts val="0"/>
              </a:spcAft>
              <a:buClrTx/>
              <a:buFontTx/>
              <a:buNone/>
              <a:tabLst>
                <a:tab pos="723900" algn="l"/>
                <a:tab pos="1447800" algn="l"/>
              </a:tabLst>
              <a:defRPr b="1">
                <a:solidFill>
                  <a:srgbClr val="000000"/>
                </a:solidFill>
                <a:latin typeface="+mn-lt"/>
                <a:ea typeface="+mn-ea"/>
                <a:cs typeface="Arial Unicode MS" charset="0"/>
              </a:defRPr>
            </a:lvl1pPr>
          </a:lstStyle>
          <a:p>
            <a:pPr>
              <a:defRPr/>
            </a:pPr>
            <a:fld id="{C513B0CC-EF0E-4329-BE1D-1B97D9F27141}" type="slidenum">
              <a:rPr lang="it-IT"/>
              <a:pPr>
                <a:defRPr/>
              </a:pPr>
              <a:t>‹#›</a:t>
            </a:fld>
            <a:endParaRPr lang="it-IT"/>
          </a:p>
        </p:txBody>
      </p:sp>
      <p:sp>
        <p:nvSpPr>
          <p:cNvPr id="4100" name="Rectangle 4"/>
          <p:cNvSpPr>
            <a:spLocks noChangeArrowheads="1"/>
          </p:cNvSpPr>
          <p:nvPr/>
        </p:nvSpPr>
        <p:spPr bwMode="auto">
          <a:xfrm>
            <a:off x="0" y="0"/>
            <a:ext cx="9144000" cy="1285875"/>
          </a:xfrm>
          <a:prstGeom prst="rect">
            <a:avLst/>
          </a:prstGeom>
          <a:solidFill>
            <a:srgbClr val="B3071B"/>
          </a:solidFill>
          <a:ln w="9360">
            <a:solidFill>
              <a:srgbClr val="000000"/>
            </a:solid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pic>
        <p:nvPicPr>
          <p:cNvPr id="14342" name="Picture 5"/>
          <p:cNvPicPr>
            <a:picLocks noChangeAspect="1" noChangeArrowheads="1"/>
          </p:cNvPicPr>
          <p:nvPr/>
        </p:nvPicPr>
        <p:blipFill>
          <a:blip r:embed="rId16"/>
          <a:srcRect/>
          <a:stretch>
            <a:fillRect/>
          </a:stretch>
        </p:blipFill>
        <p:spPr bwMode="auto">
          <a:xfrm>
            <a:off x="184150" y="142875"/>
            <a:ext cx="2300288" cy="1028700"/>
          </a:xfrm>
          <a:prstGeom prst="rect">
            <a:avLst/>
          </a:prstGeom>
          <a:noFill/>
          <a:ln w="9525">
            <a:noFill/>
            <a:round/>
            <a:headEnd/>
            <a:tailEnd/>
          </a:ln>
        </p:spPr>
      </p:pic>
      <p:sp>
        <p:nvSpPr>
          <p:cNvPr id="14343" name="Rectangle 6"/>
          <p:cNvSpPr>
            <a:spLocks noGrp="1" noChangeArrowheads="1"/>
          </p:cNvSpPr>
          <p:nvPr>
            <p:ph type="title"/>
          </p:nvPr>
        </p:nvSpPr>
        <p:spPr bwMode="auto">
          <a:xfrm>
            <a:off x="2714625" y="82550"/>
            <a:ext cx="5992813" cy="2005013"/>
          </a:xfrm>
          <a:prstGeom prst="rect">
            <a:avLst/>
          </a:prstGeom>
          <a:noFill/>
          <a:ln w="9525">
            <a:noFill/>
            <a:round/>
            <a:headEnd/>
            <a:tailEnd/>
          </a:ln>
        </p:spPr>
        <p:txBody>
          <a:bodyPr vert="horz" wrap="square" lIns="91440" tIns="91440" rIns="91440" bIns="45720" numCol="1" anchor="t" anchorCtr="0" compatLnSpc="1">
            <a:prstTxWarp prst="textNoShape">
              <a:avLst/>
            </a:prstTxWarp>
          </a:bodyPr>
          <a:lstStyle/>
          <a:p>
            <a:pPr lvl="0"/>
            <a:r>
              <a:rPr lang="en-GB" smtClean="0"/>
              <a:t>Cliccate per modificare il formato del testo del titolo</a:t>
            </a:r>
          </a:p>
        </p:txBody>
      </p:sp>
      <p:sp>
        <p:nvSpPr>
          <p:cNvPr id="14344" name="Rectangle 7"/>
          <p:cNvSpPr>
            <a:spLocks noGrp="1" noChangeArrowheads="1"/>
          </p:cNvSpPr>
          <p:nvPr>
            <p:ph type="body" idx="1"/>
          </p:nvPr>
        </p:nvSpPr>
        <p:spPr bwMode="auto">
          <a:xfrm>
            <a:off x="457200" y="1604963"/>
            <a:ext cx="8221663" cy="4518025"/>
          </a:xfrm>
          <a:prstGeom prst="rect">
            <a:avLst/>
          </a:prstGeom>
          <a:noFill/>
          <a:ln w="9525">
            <a:noFill/>
            <a:round/>
            <a:headEnd/>
            <a:tailEnd/>
          </a:ln>
        </p:spPr>
        <p:txBody>
          <a:bodyPr vert="horz" wrap="square" lIns="0" tIns="28080" rIns="0" bIns="0" numCol="1" anchor="t" anchorCtr="0" compatLnSpc="1">
            <a:prstTxWarp prst="textNoShape">
              <a:avLst/>
            </a:prstTxWarp>
          </a:bodyPr>
          <a:lstStyle/>
          <a:p>
            <a:pPr lvl="0"/>
            <a:r>
              <a:rPr lang="en-GB" smtClean="0"/>
              <a:t>Cliccate per modificare il formato del testo della struttura</a:t>
            </a:r>
          </a:p>
          <a:p>
            <a:pPr lvl="1"/>
            <a:r>
              <a:rPr lang="en-GB" smtClean="0"/>
              <a:t>Secondo livello struttura</a:t>
            </a:r>
          </a:p>
          <a:p>
            <a:pPr lvl="2"/>
            <a:r>
              <a:rPr lang="en-GB" smtClean="0"/>
              <a:t>Terzo livello struttura</a:t>
            </a:r>
          </a:p>
          <a:p>
            <a:pPr lvl="3"/>
            <a:r>
              <a:rPr lang="en-GB" smtClean="0"/>
              <a:t>Quarto livello struttura</a:t>
            </a:r>
          </a:p>
          <a:p>
            <a:pPr lvl="4"/>
            <a:r>
              <a:rPr lang="en-GB" smtClean="0"/>
              <a:t>Quinto livello struttura</a:t>
            </a:r>
          </a:p>
          <a:p>
            <a:pPr lvl="4"/>
            <a:r>
              <a:rPr lang="en-GB" smtClean="0"/>
              <a:t>Sesto livello struttura</a:t>
            </a:r>
          </a:p>
          <a:p>
            <a:pPr lvl="4"/>
            <a:r>
              <a:rPr lang="en-GB" smtClean="0"/>
              <a:t>Settimo livello struttura</a:t>
            </a:r>
          </a:p>
          <a:p>
            <a:pPr lvl="4"/>
            <a:r>
              <a:rPr lang="en-GB" smtClean="0"/>
              <a:t>Ottavo livello struttura</a:t>
            </a:r>
          </a:p>
          <a:p>
            <a:pPr lvl="4"/>
            <a:r>
              <a:rPr lang="en-GB" smtClean="0"/>
              <a:t>Nono livello struttura</a:t>
            </a:r>
          </a:p>
        </p:txBody>
      </p:sp>
    </p:spTree>
    <p:extLst>
      <p:ext uri="{BB962C8B-B14F-4D97-AF65-F5344CB8AC3E}">
        <p14:creationId xmlns:p14="http://schemas.microsoft.com/office/powerpoint/2010/main" val="3374130138"/>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Lst>
  <p:hf hdr="0" ftr="0" dt="0"/>
  <p:txStyles>
    <p:titleStyle>
      <a:lvl1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mj-lt"/>
          <a:ea typeface="+mj-ea"/>
          <a:cs typeface="+mj-cs"/>
        </a:defRPr>
      </a:lvl1pPr>
      <a:lvl2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2pPr>
      <a:lvl3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3pPr>
      <a:lvl4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4pPr>
      <a:lvl5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5pPr>
      <a:lvl6pPr marL="25146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6pPr>
      <a:lvl7pPr marL="29718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7pPr>
      <a:lvl8pPr marL="34290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8pPr>
      <a:lvl9pPr marL="38862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9pPr>
    </p:titleStyle>
    <p:bodyStyle>
      <a:lvl1pPr marL="342900" indent="-342900" algn="l" defTabSz="449263" rtl="0" eaLnBrk="1" fontAlgn="base" hangingPunct="1">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1" fontAlgn="base" hangingPunct="1">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defRPr>
      </a:lvl2pPr>
      <a:lvl3pPr marL="1143000" indent="-228600" algn="l" defTabSz="449263" rtl="0" eaLnBrk="1" fontAlgn="base" hangingPunct="1">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defRPr>
      </a:lvl3pPr>
      <a:lvl4pPr marL="1600200" indent="-228600" algn="l" defTabSz="449263" rtl="0" eaLnBrk="1" fontAlgn="base" hangingPunct="1">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defRPr>
      </a:lvl4pPr>
      <a:lvl5pPr marL="2057400" indent="-228600" algn="l" defTabSz="449263" rtl="0" eaLnBrk="1" fontAlgn="base" hangingPunct="1">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defRPr>
      </a:lvl5pPr>
      <a:lvl6pPr marL="25146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457200" y="6245225"/>
            <a:ext cx="2133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8" name="Text Box 2"/>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sp>
        <p:nvSpPr>
          <p:cNvPr id="4099" name="Rectangle 3"/>
          <p:cNvSpPr>
            <a:spLocks noGrp="1" noChangeArrowheads="1"/>
          </p:cNvSpPr>
          <p:nvPr>
            <p:ph type="sldNum"/>
          </p:nvPr>
        </p:nvSpPr>
        <p:spPr bwMode="auto">
          <a:xfrm>
            <a:off x="6553200" y="6245225"/>
            <a:ext cx="2125663" cy="468313"/>
          </a:xfrm>
          <a:prstGeom prst="rect">
            <a:avLst/>
          </a:prstGeom>
          <a:noFill/>
          <a:ln w="9525">
            <a:noFill/>
            <a:round/>
            <a:headEnd/>
            <a:tailEnd/>
          </a:ln>
          <a:effectLst/>
        </p:spPr>
        <p:txBody>
          <a:bodyPr vert="horz" wrap="square" lIns="91440" tIns="91440" rIns="91440" bIns="45720" numCol="1" anchor="t" anchorCtr="0" compatLnSpc="1">
            <a:prstTxWarp prst="textNoShape">
              <a:avLst/>
            </a:prstTxWarp>
          </a:bodyPr>
          <a:lstStyle>
            <a:lvl1pPr fontAlgn="auto" hangingPunct="1">
              <a:lnSpc>
                <a:spcPct val="100000"/>
              </a:lnSpc>
              <a:spcBef>
                <a:spcPts val="0"/>
              </a:spcBef>
              <a:spcAft>
                <a:spcPts val="0"/>
              </a:spcAft>
              <a:buClrTx/>
              <a:buFontTx/>
              <a:buNone/>
              <a:tabLst>
                <a:tab pos="723900" algn="l"/>
                <a:tab pos="1447800" algn="l"/>
              </a:tabLst>
              <a:defRPr b="1">
                <a:solidFill>
                  <a:srgbClr val="000000"/>
                </a:solidFill>
                <a:latin typeface="+mn-lt"/>
                <a:ea typeface="+mn-ea"/>
                <a:cs typeface="Arial Unicode MS" charset="0"/>
              </a:defRPr>
            </a:lvl1pPr>
          </a:lstStyle>
          <a:p>
            <a:pPr>
              <a:defRPr/>
            </a:pPr>
            <a:fld id="{182E605E-33D0-4EED-AAAC-347FC0B5C325}" type="slidenum">
              <a:rPr lang="it-IT"/>
              <a:pPr>
                <a:defRPr/>
              </a:pPr>
              <a:t>‹#›</a:t>
            </a:fld>
            <a:endParaRPr lang="it-IT"/>
          </a:p>
        </p:txBody>
      </p:sp>
      <p:sp>
        <p:nvSpPr>
          <p:cNvPr id="4100" name="Rectangle 4"/>
          <p:cNvSpPr>
            <a:spLocks noChangeArrowheads="1"/>
          </p:cNvSpPr>
          <p:nvPr/>
        </p:nvSpPr>
        <p:spPr bwMode="auto">
          <a:xfrm>
            <a:off x="0" y="0"/>
            <a:ext cx="9144000" cy="1285875"/>
          </a:xfrm>
          <a:prstGeom prst="rect">
            <a:avLst/>
          </a:prstGeom>
          <a:solidFill>
            <a:srgbClr val="B3071B"/>
          </a:solidFill>
          <a:ln w="9360">
            <a:solidFill>
              <a:srgbClr val="000000"/>
            </a:solidFill>
            <a:round/>
            <a:headEnd/>
            <a:tailEnd/>
          </a:ln>
          <a:effectLst/>
        </p:spPr>
        <p:txBody>
          <a:bodyPr wrap="none" anchor="ctr"/>
          <a:lstStyle/>
          <a:p>
            <a:pPr fontAlgn="auto">
              <a:spcBef>
                <a:spcPts val="0"/>
              </a:spcBef>
              <a:spcAft>
                <a:spcPts val="0"/>
              </a:spcAft>
              <a:defRPr/>
            </a:pPr>
            <a:endParaRPr lang="en-IE" b="0">
              <a:latin typeface="+mn-lt"/>
              <a:ea typeface="+mn-ea"/>
              <a:cs typeface="+mn-cs"/>
            </a:endParaRPr>
          </a:p>
        </p:txBody>
      </p:sp>
      <p:pic>
        <p:nvPicPr>
          <p:cNvPr id="29702" name="Picture 5"/>
          <p:cNvPicPr>
            <a:picLocks noChangeAspect="1" noChangeArrowheads="1"/>
          </p:cNvPicPr>
          <p:nvPr/>
        </p:nvPicPr>
        <p:blipFill>
          <a:blip r:embed="rId16"/>
          <a:srcRect/>
          <a:stretch>
            <a:fillRect/>
          </a:stretch>
        </p:blipFill>
        <p:spPr bwMode="auto">
          <a:xfrm>
            <a:off x="184150" y="142875"/>
            <a:ext cx="2300288" cy="1028700"/>
          </a:xfrm>
          <a:prstGeom prst="rect">
            <a:avLst/>
          </a:prstGeom>
          <a:noFill/>
          <a:ln w="9525">
            <a:noFill/>
            <a:round/>
            <a:headEnd/>
            <a:tailEnd/>
          </a:ln>
        </p:spPr>
      </p:pic>
      <p:sp>
        <p:nvSpPr>
          <p:cNvPr id="29703" name="Rectangle 6"/>
          <p:cNvSpPr>
            <a:spLocks noGrp="1" noChangeArrowheads="1"/>
          </p:cNvSpPr>
          <p:nvPr>
            <p:ph type="title"/>
          </p:nvPr>
        </p:nvSpPr>
        <p:spPr bwMode="auto">
          <a:xfrm>
            <a:off x="2714625" y="82550"/>
            <a:ext cx="5992813" cy="2005013"/>
          </a:xfrm>
          <a:prstGeom prst="rect">
            <a:avLst/>
          </a:prstGeom>
          <a:noFill/>
          <a:ln w="9525">
            <a:noFill/>
            <a:round/>
            <a:headEnd/>
            <a:tailEnd/>
          </a:ln>
        </p:spPr>
        <p:txBody>
          <a:bodyPr vert="horz" wrap="square" lIns="91440" tIns="91440" rIns="91440" bIns="45720" numCol="1" anchor="t" anchorCtr="0" compatLnSpc="1">
            <a:prstTxWarp prst="textNoShape">
              <a:avLst/>
            </a:prstTxWarp>
          </a:bodyPr>
          <a:lstStyle/>
          <a:p>
            <a:pPr lvl="0"/>
            <a:r>
              <a:rPr lang="en-GB" smtClean="0"/>
              <a:t>Cliccate per modificare il formato del testo del titolo</a:t>
            </a:r>
          </a:p>
        </p:txBody>
      </p:sp>
      <p:sp>
        <p:nvSpPr>
          <p:cNvPr id="29704" name="Rectangle 7"/>
          <p:cNvSpPr>
            <a:spLocks noGrp="1" noChangeArrowheads="1"/>
          </p:cNvSpPr>
          <p:nvPr>
            <p:ph type="body" idx="1"/>
          </p:nvPr>
        </p:nvSpPr>
        <p:spPr bwMode="auto">
          <a:xfrm>
            <a:off x="457200" y="1604963"/>
            <a:ext cx="8221663" cy="4518025"/>
          </a:xfrm>
          <a:prstGeom prst="rect">
            <a:avLst/>
          </a:prstGeom>
          <a:noFill/>
          <a:ln w="9525">
            <a:noFill/>
            <a:round/>
            <a:headEnd/>
            <a:tailEnd/>
          </a:ln>
        </p:spPr>
        <p:txBody>
          <a:bodyPr vert="horz" wrap="square" lIns="0" tIns="28080" rIns="0" bIns="0" numCol="1" anchor="t" anchorCtr="0" compatLnSpc="1">
            <a:prstTxWarp prst="textNoShape">
              <a:avLst/>
            </a:prstTxWarp>
          </a:bodyPr>
          <a:lstStyle/>
          <a:p>
            <a:pPr lvl="0"/>
            <a:r>
              <a:rPr lang="en-GB" smtClean="0"/>
              <a:t>Cliccate per modificare il formato del testo della struttura</a:t>
            </a:r>
          </a:p>
          <a:p>
            <a:pPr lvl="1"/>
            <a:r>
              <a:rPr lang="en-GB" smtClean="0"/>
              <a:t>Secondo livello struttura</a:t>
            </a:r>
          </a:p>
          <a:p>
            <a:pPr lvl="2"/>
            <a:r>
              <a:rPr lang="en-GB" smtClean="0"/>
              <a:t>Terzo livello struttura</a:t>
            </a:r>
          </a:p>
          <a:p>
            <a:pPr lvl="3"/>
            <a:r>
              <a:rPr lang="en-GB" smtClean="0"/>
              <a:t>Quarto livello struttura</a:t>
            </a:r>
          </a:p>
          <a:p>
            <a:pPr lvl="4"/>
            <a:r>
              <a:rPr lang="en-GB" smtClean="0"/>
              <a:t>Quinto livello struttura</a:t>
            </a:r>
          </a:p>
          <a:p>
            <a:pPr lvl="4"/>
            <a:r>
              <a:rPr lang="en-GB" smtClean="0"/>
              <a:t>Sesto livello struttura</a:t>
            </a:r>
          </a:p>
          <a:p>
            <a:pPr lvl="4"/>
            <a:r>
              <a:rPr lang="en-GB" smtClean="0"/>
              <a:t>Settimo livello struttura</a:t>
            </a:r>
          </a:p>
          <a:p>
            <a:pPr lvl="4"/>
            <a:r>
              <a:rPr lang="en-GB" smtClean="0"/>
              <a:t>Ottavo livello struttura</a:t>
            </a:r>
          </a:p>
          <a:p>
            <a:pPr lvl="4"/>
            <a:r>
              <a:rPr lang="en-GB" smtClean="0"/>
              <a:t>Nono livello struttura</a:t>
            </a:r>
          </a:p>
        </p:txBody>
      </p:sp>
    </p:spTree>
    <p:extLst>
      <p:ext uri="{BB962C8B-B14F-4D97-AF65-F5344CB8AC3E}">
        <p14:creationId xmlns:p14="http://schemas.microsoft.com/office/powerpoint/2010/main" val="230997192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Lst>
  <p:timing>
    <p:tnLst>
      <p:par>
        <p:cTn id="1" dur="indefinite" restart="never" nodeType="tmRoot"/>
      </p:par>
    </p:tnLst>
  </p:timing>
  <p:hf hdr="0" ftr="0" dt="0"/>
  <p:txStyles>
    <p:titleStyle>
      <a:lvl1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mj-lt"/>
          <a:ea typeface="+mj-ea"/>
          <a:cs typeface="+mj-cs"/>
        </a:defRPr>
      </a:lvl1pPr>
      <a:lvl2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2pPr>
      <a:lvl3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3pPr>
      <a:lvl4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4pPr>
      <a:lvl5pPr algn="l" defTabSz="449263" rtl="0" eaLnBrk="1" fontAlgn="base" hangingPunct="1">
        <a:lnSpc>
          <a:spcPct val="93000"/>
        </a:lnSpc>
        <a:spcBef>
          <a:spcPct val="0"/>
        </a:spcBef>
        <a:spcAft>
          <a:spcPct val="0"/>
        </a:spcAft>
        <a:buClr>
          <a:srgbClr val="000000"/>
        </a:buClr>
        <a:buSzPct val="100000"/>
        <a:buFont typeface="Times New Roman" pitchFamily="18" charset="0"/>
        <a:defRPr sz="4400" b="1">
          <a:solidFill>
            <a:srgbClr val="FFFFFF"/>
          </a:solidFill>
          <a:latin typeface="Arial" charset="0"/>
          <a:ea typeface="SimSun" charset="-122"/>
        </a:defRPr>
      </a:lvl5pPr>
      <a:lvl6pPr marL="25146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6pPr>
      <a:lvl7pPr marL="29718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7pPr>
      <a:lvl8pPr marL="34290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8pPr>
      <a:lvl9pPr marL="3886200" indent="-228600" algn="l" defTabSz="449263" rtl="0" eaLnBrk="1" fontAlgn="base" hangingPunct="1">
        <a:lnSpc>
          <a:spcPct val="93000"/>
        </a:lnSpc>
        <a:spcBef>
          <a:spcPct val="0"/>
        </a:spcBef>
        <a:spcAft>
          <a:spcPct val="0"/>
        </a:spcAft>
        <a:buClr>
          <a:srgbClr val="000000"/>
        </a:buClr>
        <a:buSzPct val="100000"/>
        <a:buFont typeface="Times New Roman" pitchFamily="16" charset="0"/>
        <a:defRPr sz="4400" b="1">
          <a:solidFill>
            <a:srgbClr val="FFFFFF"/>
          </a:solidFill>
          <a:latin typeface="Arial" charset="0"/>
          <a:ea typeface="SimSun" charset="-122"/>
        </a:defRPr>
      </a:lvl9pPr>
    </p:titleStyle>
    <p:bodyStyle>
      <a:lvl1pPr marL="342900" indent="-342900" algn="l" defTabSz="449263" rtl="0" eaLnBrk="1" fontAlgn="base" hangingPunct="1">
        <a:lnSpc>
          <a:spcPct val="93000"/>
        </a:lnSpc>
        <a:spcBef>
          <a:spcPct val="0"/>
        </a:spcBef>
        <a:spcAft>
          <a:spcPts val="1425"/>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1" fontAlgn="base" hangingPunct="1">
        <a:lnSpc>
          <a:spcPct val="93000"/>
        </a:lnSpc>
        <a:spcBef>
          <a:spcPct val="0"/>
        </a:spcBef>
        <a:spcAft>
          <a:spcPts val="1138"/>
        </a:spcAft>
        <a:buClr>
          <a:srgbClr val="000000"/>
        </a:buClr>
        <a:buSzPct val="100000"/>
        <a:buFont typeface="Times New Roman" pitchFamily="18" charset="0"/>
        <a:defRPr sz="2400">
          <a:solidFill>
            <a:srgbClr val="000000"/>
          </a:solidFill>
          <a:latin typeface="+mn-lt"/>
          <a:ea typeface="+mn-ea"/>
        </a:defRPr>
      </a:lvl2pPr>
      <a:lvl3pPr marL="1143000" indent="-228600" algn="l" defTabSz="449263" rtl="0" eaLnBrk="1" fontAlgn="base" hangingPunct="1">
        <a:lnSpc>
          <a:spcPct val="93000"/>
        </a:lnSpc>
        <a:spcBef>
          <a:spcPct val="0"/>
        </a:spcBef>
        <a:spcAft>
          <a:spcPts val="850"/>
        </a:spcAft>
        <a:buClr>
          <a:srgbClr val="000000"/>
        </a:buClr>
        <a:buSzPct val="100000"/>
        <a:buFont typeface="Times New Roman" pitchFamily="18" charset="0"/>
        <a:defRPr sz="2000">
          <a:solidFill>
            <a:srgbClr val="000000"/>
          </a:solidFill>
          <a:latin typeface="+mn-lt"/>
          <a:ea typeface="+mn-ea"/>
        </a:defRPr>
      </a:lvl3pPr>
      <a:lvl4pPr marL="1600200" indent="-228600" algn="l" defTabSz="449263" rtl="0" eaLnBrk="1" fontAlgn="base" hangingPunct="1">
        <a:lnSpc>
          <a:spcPct val="93000"/>
        </a:lnSpc>
        <a:spcBef>
          <a:spcPct val="0"/>
        </a:spcBef>
        <a:spcAft>
          <a:spcPts val="575"/>
        </a:spcAft>
        <a:buClr>
          <a:srgbClr val="000000"/>
        </a:buClr>
        <a:buSzPct val="100000"/>
        <a:buFont typeface="Times New Roman" pitchFamily="18" charset="0"/>
        <a:defRPr sz="2000">
          <a:solidFill>
            <a:srgbClr val="000000"/>
          </a:solidFill>
          <a:latin typeface="+mn-lt"/>
          <a:ea typeface="+mn-ea"/>
        </a:defRPr>
      </a:lvl4pPr>
      <a:lvl5pPr marL="2057400" indent="-228600" algn="l" defTabSz="449263" rtl="0" eaLnBrk="1" fontAlgn="base" hangingPunct="1">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defRPr>
      </a:lvl5pPr>
      <a:lvl6pPr marL="25146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49263" rtl="0" eaLnBrk="1" fontAlgn="base" hangingPunct="1">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54.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4.xml"/><Relationship Id="rId6" Type="http://schemas.openxmlformats.org/officeDocument/2006/relationships/image" Target="../media/image5.jp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6"/>
          <p:cNvSpPr txBox="1">
            <a:spLocks noChangeArrowheads="1"/>
          </p:cNvSpPr>
          <p:nvPr/>
        </p:nvSpPr>
        <p:spPr bwMode="auto">
          <a:xfrm>
            <a:off x="539503" y="1648600"/>
            <a:ext cx="8064500" cy="1569660"/>
          </a:xfrm>
          <a:prstGeom prst="rect">
            <a:avLst/>
          </a:prstGeom>
          <a:noFill/>
          <a:ln w="9525">
            <a:noFill/>
            <a:miter lim="800000"/>
            <a:headEnd/>
            <a:tailEnd/>
          </a:ln>
        </p:spPr>
        <p:txBody>
          <a:bodyPr>
            <a:spAutoFit/>
          </a:bodyPr>
          <a:lstStyle/>
          <a:p>
            <a:pPr algn="ctr">
              <a:spcBef>
                <a:spcPct val="50000"/>
              </a:spcBef>
            </a:pPr>
            <a:r>
              <a:rPr lang="en-US" sz="3200" i="1" dirty="0"/>
              <a:t>Sample Size and margin definition for Multiple </a:t>
            </a:r>
            <a:r>
              <a:rPr lang="en-US" sz="3200" i="1" dirty="0" smtClean="0"/>
              <a:t>endpoints </a:t>
            </a:r>
            <a:r>
              <a:rPr lang="en-US" sz="3200" i="1" dirty="0"/>
              <a:t>in non-inferiority Clinical Trial</a:t>
            </a:r>
            <a:endParaRPr lang="it-IT" sz="3200" i="1" dirty="0"/>
          </a:p>
        </p:txBody>
      </p:sp>
      <p:sp>
        <p:nvSpPr>
          <p:cNvPr id="46082" name="Text Box 7"/>
          <p:cNvSpPr txBox="1">
            <a:spLocks noChangeArrowheads="1"/>
          </p:cNvSpPr>
          <p:nvPr/>
        </p:nvSpPr>
        <p:spPr bwMode="auto">
          <a:xfrm>
            <a:off x="970782" y="3717032"/>
            <a:ext cx="7633221" cy="1785104"/>
          </a:xfrm>
          <a:prstGeom prst="rect">
            <a:avLst/>
          </a:prstGeom>
          <a:noFill/>
          <a:ln w="9525">
            <a:noFill/>
            <a:miter lim="800000"/>
            <a:headEnd/>
            <a:tailEnd/>
          </a:ln>
        </p:spPr>
        <p:txBody>
          <a:bodyPr wrap="square">
            <a:spAutoFit/>
          </a:bodyPr>
          <a:lstStyle/>
          <a:p>
            <a:pPr algn="ctr">
              <a:spcBef>
                <a:spcPct val="50000"/>
              </a:spcBef>
            </a:pPr>
            <a:r>
              <a:rPr lang="it-IT" sz="2000" i="1" dirty="0" smtClean="0"/>
              <a:t>Danila Azzolina</a:t>
            </a:r>
            <a:r>
              <a:rPr lang="it-IT" sz="2000" b="0" i="1" dirty="0" smtClean="0"/>
              <a:t>, Ileana Baldi, Paola Berchialla, Dario Gregori</a:t>
            </a:r>
          </a:p>
          <a:p>
            <a:pPr algn="ctr">
              <a:spcBef>
                <a:spcPct val="50000"/>
              </a:spcBef>
            </a:pPr>
            <a:r>
              <a:rPr lang="it-IT" sz="2000" b="0" i="1" dirty="0" smtClean="0"/>
              <a:t>Unit </a:t>
            </a:r>
            <a:r>
              <a:rPr lang="it-IT" sz="2000" b="0" i="1" dirty="0"/>
              <a:t>of Biostatistics, Epidemiology and Public Health,</a:t>
            </a:r>
          </a:p>
          <a:p>
            <a:pPr algn="ctr">
              <a:spcBef>
                <a:spcPct val="50000"/>
              </a:spcBef>
            </a:pPr>
            <a:r>
              <a:rPr lang="it-IT" sz="2000" b="0" i="1" dirty="0"/>
              <a:t>Department of Cardiac, Thoracic and Vascular Sciences,</a:t>
            </a:r>
          </a:p>
          <a:p>
            <a:pPr algn="ctr">
              <a:spcBef>
                <a:spcPct val="50000"/>
              </a:spcBef>
            </a:pPr>
            <a:r>
              <a:rPr lang="it-IT" sz="2000" b="0" i="1" dirty="0"/>
              <a:t>University of </a:t>
            </a:r>
            <a:r>
              <a:rPr lang="it-IT" sz="2000" b="0" i="1" dirty="0" smtClean="0"/>
              <a:t>Padova (Italy)</a:t>
            </a:r>
            <a:endParaRPr lang="it-IT" sz="2000" b="0" i="1" dirty="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1</a:t>
            </a:fld>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2718558" y="97561"/>
            <a:ext cx="5960305" cy="1099192"/>
          </a:xfrm>
        </p:spPr>
        <p:txBody>
          <a:bodyPr/>
          <a:lstStyle/>
          <a:p>
            <a:r>
              <a:rPr lang="en-US" sz="2800" i="1" dirty="0" smtClean="0"/>
              <a:t>Sample size definition</a:t>
            </a:r>
            <a:endParaRPr lang="en-US" sz="2800" dirty="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10</a:t>
            </a:fld>
            <a:endParaRPr lang="it-IT" dirty="0"/>
          </a:p>
        </p:txBody>
      </p:sp>
      <p:sp>
        <p:nvSpPr>
          <p:cNvPr id="5" name="TextBox 4"/>
          <p:cNvSpPr txBox="1"/>
          <p:nvPr/>
        </p:nvSpPr>
        <p:spPr>
          <a:xfrm>
            <a:off x="179512" y="1268760"/>
            <a:ext cx="8640960" cy="3308598"/>
          </a:xfrm>
          <a:prstGeom prst="rect">
            <a:avLst/>
          </a:prstGeom>
          <a:noFill/>
        </p:spPr>
        <p:txBody>
          <a:bodyPr wrap="square" rtlCol="0">
            <a:spAutoFit/>
          </a:bodyPr>
          <a:lstStyle/>
          <a:p>
            <a:pPr marL="285750" indent="-285750">
              <a:buFont typeface="Arial" panose="020B0604020202020204" pitchFamily="34" charset="0"/>
              <a:buChar char="•"/>
            </a:pPr>
            <a:r>
              <a:rPr lang="en-US" sz="1500" b="0" dirty="0" smtClean="0">
                <a:latin typeface="+mn-lt"/>
              </a:rPr>
              <a:t>The </a:t>
            </a:r>
            <a:r>
              <a:rPr lang="en-US" sz="1500" b="0" dirty="0" err="1" smtClean="0">
                <a:latin typeface="+mn-lt"/>
              </a:rPr>
              <a:t>Sozu</a:t>
            </a:r>
            <a:r>
              <a:rPr lang="en-US" sz="1500" b="0" dirty="0" smtClean="0">
                <a:latin typeface="+mn-lt"/>
              </a:rPr>
              <a:t> </a:t>
            </a:r>
            <a:r>
              <a:rPr lang="en-US" sz="1500" b="0" dirty="0">
                <a:latin typeface="+mn-lt"/>
              </a:rPr>
              <a:t>approach (</a:t>
            </a:r>
            <a:r>
              <a:rPr lang="en-US" sz="1500" b="0" dirty="0" err="1">
                <a:latin typeface="+mn-lt"/>
              </a:rPr>
              <a:t>Sozu</a:t>
            </a:r>
            <a:r>
              <a:rPr lang="en-US" sz="1500" b="0" dirty="0">
                <a:latin typeface="+mn-lt"/>
              </a:rPr>
              <a:t>, 2015) </a:t>
            </a:r>
            <a:r>
              <a:rPr lang="en-US" sz="1500" b="0" dirty="0" smtClean="0">
                <a:latin typeface="+mn-lt"/>
              </a:rPr>
              <a:t>adapted </a:t>
            </a:r>
            <a:r>
              <a:rPr lang="en-US" sz="1500" b="0" dirty="0">
                <a:latin typeface="+mn-lt"/>
              </a:rPr>
              <a:t>to a non-inferiority trial </a:t>
            </a:r>
            <a:r>
              <a:rPr lang="en-US" sz="1500" b="0" dirty="0" smtClean="0">
                <a:latin typeface="+mn-lt"/>
              </a:rPr>
              <a:t>setting for primary endpoints has been considered.</a:t>
            </a:r>
          </a:p>
          <a:p>
            <a:pPr marL="285750" indent="-285750">
              <a:buFont typeface="Arial" panose="020B0604020202020204" pitchFamily="34" charset="0"/>
              <a:buChar char="•"/>
            </a:pPr>
            <a:endParaRPr lang="en-US" sz="1500" b="0" dirty="0">
              <a:latin typeface="+mn-lt"/>
            </a:endParaRPr>
          </a:p>
          <a:p>
            <a:pPr marL="285750" indent="-285750">
              <a:buFont typeface="Arial" panose="020B0604020202020204" pitchFamily="34" charset="0"/>
              <a:buChar char="•"/>
            </a:pPr>
            <a:r>
              <a:rPr lang="en-IE" sz="1500" b="0" dirty="0">
                <a:latin typeface="+mn-lt"/>
              </a:rPr>
              <a:t>S</a:t>
            </a:r>
            <a:r>
              <a:rPr lang="en-IE" sz="1500" b="0" dirty="0" smtClean="0">
                <a:latin typeface="+mn-lt"/>
              </a:rPr>
              <a:t>tandardized effect </a:t>
            </a:r>
            <a:r>
              <a:rPr lang="en-IE" sz="1500" b="0" dirty="0">
                <a:latin typeface="+mn-lt"/>
              </a:rPr>
              <a:t>sizes (</a:t>
            </a:r>
            <a:r>
              <a:rPr lang="en-IE" sz="1500" b="0" dirty="0" smtClean="0">
                <a:latin typeface="+mn-lt"/>
              </a:rPr>
              <a:t>0.2, </a:t>
            </a:r>
            <a:r>
              <a:rPr lang="en-IE" sz="1500" b="0" dirty="0">
                <a:latin typeface="+mn-lt"/>
              </a:rPr>
              <a:t>0.5 and 0.8</a:t>
            </a:r>
            <a:r>
              <a:rPr lang="en-IE" sz="1500" b="0" dirty="0" smtClean="0">
                <a:latin typeface="+mn-lt"/>
              </a:rPr>
              <a:t>);</a:t>
            </a:r>
          </a:p>
          <a:p>
            <a:pPr marL="285750" indent="-285750">
              <a:buFont typeface="Arial" panose="020B0604020202020204" pitchFamily="34" charset="0"/>
              <a:buChar char="•"/>
            </a:pPr>
            <a:endParaRPr lang="it-IT" sz="1500" b="0" dirty="0">
              <a:latin typeface="+mn-lt"/>
            </a:endParaRPr>
          </a:p>
          <a:p>
            <a:pPr marL="285750" indent="-285750">
              <a:buFont typeface="Arial" panose="020B0604020202020204" pitchFamily="34" charset="0"/>
              <a:buChar char="•"/>
            </a:pPr>
            <a:r>
              <a:rPr lang="it-IT" sz="1500" b="0" dirty="0" smtClean="0">
                <a:latin typeface="+mn-lt"/>
              </a:rPr>
              <a:t>An correlation </a:t>
            </a:r>
            <a:r>
              <a:rPr lang="en-IE" sz="1500" b="0" dirty="0" smtClean="0">
                <a:latin typeface="+mn-lt"/>
              </a:rPr>
              <a:t>equal </a:t>
            </a:r>
            <a:r>
              <a:rPr lang="en-IE" sz="1500" b="0" dirty="0">
                <a:latin typeface="+mn-lt"/>
              </a:rPr>
              <a:t>to </a:t>
            </a:r>
            <a:r>
              <a:rPr lang="en-IE" sz="1500" b="0" dirty="0" smtClean="0">
                <a:latin typeface="+mn-lt"/>
              </a:rPr>
              <a:t>0.5, a power of 0.8 and an overall type I error rate of 0.05.</a:t>
            </a:r>
          </a:p>
          <a:p>
            <a:pPr marL="285750" indent="-285750">
              <a:buFont typeface="Arial" panose="020B0604020202020204" pitchFamily="34" charset="0"/>
              <a:buChar char="•"/>
            </a:pPr>
            <a:r>
              <a:rPr lang="en-IE" sz="1500" b="0" dirty="0" smtClean="0">
                <a:latin typeface="+mn-lt"/>
              </a:rPr>
              <a:t>A </a:t>
            </a:r>
            <a:r>
              <a:rPr lang="en-IE" sz="1500" b="0" dirty="0" err="1" smtClean="0">
                <a:latin typeface="+mn-lt"/>
              </a:rPr>
              <a:t>Bonferroni</a:t>
            </a:r>
            <a:r>
              <a:rPr lang="en-IE" sz="1500" b="0" dirty="0" smtClean="0">
                <a:latin typeface="+mn-lt"/>
              </a:rPr>
              <a:t> correction for multiplicity. </a:t>
            </a:r>
          </a:p>
          <a:p>
            <a:endParaRPr lang="en-US" altLang="ja-JP" sz="1400" dirty="0" smtClean="0">
              <a:solidFill>
                <a:schemeClr val="accent2">
                  <a:lumMod val="50000"/>
                </a:schemeClr>
              </a:solidFill>
              <a:latin typeface="Corbel" panose="020B0503020204020204" pitchFamily="34" charset="0"/>
              <a:cs typeface="Tahoma" panose="020B0604030504040204" pitchFamily="34" charset="0"/>
            </a:endParaRPr>
          </a:p>
          <a:p>
            <a:r>
              <a:rPr lang="en-US" altLang="ja-JP" sz="1400" dirty="0" smtClean="0">
                <a:solidFill>
                  <a:schemeClr val="accent2">
                    <a:lumMod val="50000"/>
                  </a:schemeClr>
                </a:solidFill>
                <a:latin typeface="Corbel" panose="020B0503020204020204" pitchFamily="34" charset="0"/>
                <a:cs typeface="Tahoma" panose="020B0604030504040204" pitchFamily="34" charset="0"/>
              </a:rPr>
              <a:t>Table</a:t>
            </a:r>
            <a:r>
              <a:rPr lang="en-US" altLang="ja-JP" sz="1400" dirty="0" smtClean="0" bmk="">
                <a:solidFill>
                  <a:schemeClr val="accent2">
                    <a:lumMod val="50000"/>
                  </a:schemeClr>
                </a:solidFill>
                <a:latin typeface="Corbel" panose="020B0503020204020204" pitchFamily="34" charset="0"/>
                <a:cs typeface="Tahoma" panose="020B0604030504040204" pitchFamily="34" charset="0"/>
              </a:rPr>
              <a:t> </a:t>
            </a:r>
            <a:r>
              <a:rPr lang="en-US" altLang="ja-JP" sz="1400" dirty="0" smtClean="0" bmk="_Ref502996683">
                <a:solidFill>
                  <a:schemeClr val="accent2">
                    <a:lumMod val="50000"/>
                  </a:schemeClr>
                </a:solidFill>
                <a:latin typeface="Corbel" panose="020B0503020204020204" pitchFamily="34" charset="0"/>
                <a:cs typeface="Tahoma" panose="020B0604030504040204" pitchFamily="34" charset="0"/>
              </a:rPr>
              <a:t>2 Margin definition criterion for sample size computation</a:t>
            </a:r>
            <a:endParaRPr lang="en-IE" sz="1500" b="0" dirty="0" smtClean="0"/>
          </a:p>
          <a:p>
            <a:pPr marL="285750" indent="-285750">
              <a:buFont typeface="Arial" panose="020B0604020202020204" pitchFamily="34" charset="0"/>
              <a:buChar char="•"/>
            </a:pPr>
            <a:endParaRPr lang="en-IE" sz="1500" b="0" dirty="0"/>
          </a:p>
          <a:p>
            <a:pPr marL="285750" indent="-285750">
              <a:buFont typeface="Arial" panose="020B0604020202020204" pitchFamily="34" charset="0"/>
              <a:buChar char="•"/>
            </a:pPr>
            <a:endParaRPr lang="en-IE" sz="1500" b="0" dirty="0"/>
          </a:p>
          <a:p>
            <a:pPr marL="342900" indent="-342900">
              <a:buAutoNum type="arabicPeriod" startAt="4"/>
            </a:pPr>
            <a:endParaRPr lang="en-IE" sz="1500" b="0" dirty="0" smtClean="0"/>
          </a:p>
          <a:p>
            <a:pPr marL="342900" indent="-342900">
              <a:buAutoNum type="arabicPeriod" startAt="4"/>
            </a:pPr>
            <a:endParaRPr lang="en-IE" sz="1500" b="0" dirty="0" smtClean="0"/>
          </a:p>
          <a:p>
            <a:endParaRPr lang="it-IT" sz="1600" b="0" dirty="0"/>
          </a:p>
        </p:txBody>
      </p:sp>
      <mc:AlternateContent xmlns:mc="http://schemas.openxmlformats.org/markup-compatibility/2006">
        <mc:Choice xmlns:a14="http://schemas.microsoft.com/office/drawing/2010/main" Requires="a14">
          <p:graphicFrame>
            <p:nvGraphicFramePr>
              <p:cNvPr id="3" name="Table 2"/>
              <p:cNvGraphicFramePr>
                <a:graphicFrameLocks noGrp="1"/>
              </p:cNvGraphicFramePr>
              <p:nvPr>
                <p:extLst>
                  <p:ext uri="{D42A27DB-BD31-4B8C-83A1-F6EECF244321}">
                    <p14:modId xmlns:p14="http://schemas.microsoft.com/office/powerpoint/2010/main" val="775505310"/>
                  </p:ext>
                </p:extLst>
              </p:nvPr>
            </p:nvGraphicFramePr>
            <p:xfrm>
              <a:off x="2267744" y="3479850"/>
              <a:ext cx="4752525" cy="3094082"/>
            </p:xfrm>
            <a:graphic>
              <a:graphicData uri="http://schemas.openxmlformats.org/drawingml/2006/table">
                <a:tbl>
                  <a:tblPr>
                    <a:tableStyleId>{284E427A-3D55-4303-BF80-6455036E1DE7}</a:tableStyleId>
                  </a:tblPr>
                  <a:tblGrid>
                    <a:gridCol w="1160500">
                      <a:extLst>
                        <a:ext uri="{9D8B030D-6E8A-4147-A177-3AD203B41FA5}">
                          <a16:colId xmlns:a16="http://schemas.microsoft.com/office/drawing/2014/main" val="2405868635"/>
                        </a:ext>
                      </a:extLst>
                    </a:gridCol>
                    <a:gridCol w="1381549">
                      <a:extLst>
                        <a:ext uri="{9D8B030D-6E8A-4147-A177-3AD203B41FA5}">
                          <a16:colId xmlns:a16="http://schemas.microsoft.com/office/drawing/2014/main" val="914031480"/>
                        </a:ext>
                      </a:extLst>
                    </a:gridCol>
                    <a:gridCol w="1105238">
                      <a:extLst>
                        <a:ext uri="{9D8B030D-6E8A-4147-A177-3AD203B41FA5}">
                          <a16:colId xmlns:a16="http://schemas.microsoft.com/office/drawing/2014/main" val="286624243"/>
                        </a:ext>
                      </a:extLst>
                    </a:gridCol>
                    <a:gridCol w="1105238">
                      <a:extLst>
                        <a:ext uri="{9D8B030D-6E8A-4147-A177-3AD203B41FA5}">
                          <a16:colId xmlns:a16="http://schemas.microsoft.com/office/drawing/2014/main" val="1456975371"/>
                        </a:ext>
                      </a:extLst>
                    </a:gridCol>
                  </a:tblGrid>
                  <a:tr h="523886">
                    <a:tc>
                      <a:txBody>
                        <a:bodyPr/>
                        <a:lstStyle/>
                        <a:p>
                          <a:pPr algn="ctr" fontAlgn="b"/>
                          <a:r>
                            <a:rPr lang="en-US" sz="1200" b="1" i="0" u="none" strike="noStrike" dirty="0" smtClean="0">
                              <a:solidFill>
                                <a:srgbClr val="000000"/>
                              </a:solidFill>
                              <a:effectLst/>
                              <a:latin typeface="Calibri" panose="020F0502020204030204" pitchFamily="34" charset="0"/>
                            </a:rPr>
                            <a:t>Source of M1 definition</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en-US" sz="1200" b="1" i="0" u="none" strike="noStrike" dirty="0" smtClean="0">
                              <a:solidFill>
                                <a:srgbClr val="000000"/>
                              </a:solidFill>
                              <a:effectLst/>
                              <a:latin typeface="Calibri" panose="020F0502020204030204" pitchFamily="34" charset="0"/>
                            </a:rPr>
                            <a:t>M1 (Active</a:t>
                          </a:r>
                          <a:r>
                            <a:rPr lang="en-US" sz="1200" b="1" i="0" u="none" strike="noStrike" baseline="0" dirty="0" smtClean="0">
                              <a:solidFill>
                                <a:srgbClr val="000000"/>
                              </a:solidFill>
                              <a:effectLst/>
                              <a:latin typeface="Calibri" panose="020F0502020204030204" pitchFamily="34" charset="0"/>
                            </a:rPr>
                            <a:t> TKR effect</a:t>
                          </a:r>
                          <a:r>
                            <a:rPr lang="en-US" sz="1200" b="1" i="0" u="none" strike="noStrike" dirty="0" smtClean="0">
                              <a:solidFill>
                                <a:srgbClr val="000000"/>
                              </a:solidFill>
                              <a:effectLst/>
                              <a:latin typeface="Calibri" panose="020F0502020204030204" pitchFamily="34" charset="0"/>
                            </a:rPr>
                            <a:t>)</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200" b="1" u="none" strike="noStrike" dirty="0" smtClean="0">
                              <a:effectLst/>
                            </a:rPr>
                            <a:t>Criterion for M2 definition </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200" b="1" u="none" strike="noStrike" dirty="0" smtClean="0">
                              <a:effectLst/>
                            </a:rPr>
                            <a:t>Margin (M2)* </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extLst>
                      <a:ext uri="{0D108BD9-81ED-4DB2-BD59-A6C34878D82A}">
                        <a16:rowId xmlns:a16="http://schemas.microsoft.com/office/drawing/2014/main" val="78965865"/>
                      </a:ext>
                    </a:extLst>
                  </a:tr>
                  <a:tr h="844266">
                    <a:tc>
                      <a:txBody>
                        <a:bodyPr/>
                        <a:lstStyle/>
                        <a:p>
                          <a:pPr algn="ctr" fontAlgn="b"/>
                          <a:r>
                            <a:rPr lang="it-IT" sz="1400" b="0" i="0" u="none" strike="noStrike" dirty="0" smtClean="0">
                              <a:solidFill>
                                <a:srgbClr val="000000"/>
                              </a:solidFill>
                              <a:effectLst/>
                              <a:latin typeface="+mn-lt"/>
                            </a:rPr>
                            <a:t>Overall meta-analysis </a:t>
                          </a:r>
                          <a:endParaRPr lang="it-IT" sz="1400" b="0" i="0" u="none" strike="noStrike" dirty="0">
                            <a:solidFill>
                              <a:srgbClr val="000000"/>
                            </a:solidFill>
                            <a:effectLst/>
                            <a:latin typeface="+mn-lt"/>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Pooled estimate </a:t>
                          </a:r>
                        </a:p>
                        <a:p>
                          <a:pPr algn="ctr" fontAlgn="b"/>
                          <a:r>
                            <a:rPr lang="en-US" sz="1400" b="0" i="0" u="none" strike="noStrike" dirty="0" smtClean="0">
                              <a:solidFill>
                                <a:srgbClr val="000000"/>
                              </a:solidFill>
                              <a:effectLst/>
                              <a:latin typeface="Calibri" panose="020F0502020204030204" pitchFamily="34" charset="0"/>
                            </a:rPr>
                            <a:t>(5 studies)</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25</a:t>
                          </a:r>
                          <a:r>
                            <a:rPr lang="en-US" sz="1400" b="0" i="0" u="none" strike="noStrike" baseline="0" dirty="0" smtClean="0">
                              <a:solidFill>
                                <a:srgbClr val="000000"/>
                              </a:solidFill>
                              <a:effectLst/>
                              <a:latin typeface="Calibri" panose="020F0502020204030204" pitchFamily="34" charset="0"/>
                            </a:rPr>
                            <a:t>% of pooled MA  ES</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𝑞</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.155 </a:t>
                          </a:r>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h</m:t>
                                  </m:r>
                                </m:sub>
                              </m:sSub>
                            </m:oMath>
                          </a14:m>
                          <a:r>
                            <a:rPr lang="it-IT" sz="1400" b="0" i="0" u="none" strike="noStrike" dirty="0" smtClean="0">
                              <a:solidFill>
                                <a:srgbClr val="000000"/>
                              </a:solidFill>
                              <a:effectLst/>
                              <a:latin typeface="Calibri" panose="020F0502020204030204" pitchFamily="34" charset="0"/>
                            </a:rPr>
                            <a:t>:</a:t>
                          </a:r>
                          <a14:m>
                            <m:oMath xmlns:m="http://schemas.openxmlformats.org/officeDocument/2006/math">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.12  </a:t>
                          </a:r>
                          <a:endParaRPr lang="it-IT"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56866467"/>
                      </a:ext>
                    </a:extLst>
                  </a:tr>
                  <a:tr h="504000">
                    <a:tc>
                      <a:txBody>
                        <a:bodyPr/>
                        <a:lstStyle/>
                        <a:p>
                          <a:pPr algn="ctr" fontAlgn="b"/>
                          <a:r>
                            <a:rPr lang="it-IT" sz="1400" b="0" i="0" u="none" strike="noStrike" dirty="0">
                              <a:solidFill>
                                <a:srgbClr val="000000"/>
                              </a:solidFill>
                              <a:effectLst/>
                              <a:latin typeface="+mn-lt"/>
                            </a:rPr>
                            <a:t>Schroer </a:t>
                          </a:r>
                          <a:r>
                            <a:rPr lang="it-IT" sz="1400" b="0" i="0" u="none" strike="noStrike" dirty="0" smtClean="0">
                              <a:solidFill>
                                <a:srgbClr val="000000"/>
                              </a:solidFill>
                              <a:effectLst/>
                              <a:latin typeface="+mn-lt"/>
                            </a:rPr>
                            <a:t>2010 study</a:t>
                          </a:r>
                          <a:endParaRPr lang="it-IT" sz="1400" b="0" i="0" u="none" strike="noStrike" dirty="0">
                            <a:solidFill>
                              <a:srgbClr val="000000"/>
                            </a:solidFill>
                            <a:effectLst/>
                            <a:latin typeface="+mn-lt"/>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Lower</a:t>
                          </a:r>
                          <a:r>
                            <a:rPr lang="en-US" sz="1400" b="0" i="0" u="none" strike="noStrike" baseline="0" dirty="0" smtClean="0">
                              <a:solidFill>
                                <a:srgbClr val="000000"/>
                              </a:solidFill>
                              <a:effectLst/>
                              <a:latin typeface="Calibri" panose="020F0502020204030204" pitchFamily="34" charset="0"/>
                            </a:rPr>
                            <a:t> 95% CI </a:t>
                          </a:r>
                          <a:r>
                            <a:rPr lang="en-US" sz="1400" b="0" i="0" u="none" strike="noStrike" dirty="0" smtClean="0">
                              <a:solidFill>
                                <a:srgbClr val="000000"/>
                              </a:solidFill>
                              <a:effectLst/>
                              <a:latin typeface="Calibri" panose="020F0502020204030204" pitchFamily="34" charset="0"/>
                            </a:rPr>
                            <a:t>estimate </a:t>
                          </a:r>
                        </a:p>
                        <a:p>
                          <a:pPr algn="ctr" fontAlgn="b"/>
                          <a:r>
                            <a:rPr lang="en-US" sz="1400" b="0" i="0" u="none" strike="noStrike" dirty="0" smtClean="0">
                              <a:solidFill>
                                <a:srgbClr val="000000"/>
                              </a:solidFill>
                              <a:effectLst/>
                              <a:latin typeface="Calibri" panose="020F0502020204030204" pitchFamily="34" charset="0"/>
                            </a:rPr>
                            <a:t>(1 study)</a:t>
                          </a:r>
                          <a:endParaRPr lang="it-IT" sz="1400" b="0" i="0" u="none" strike="noStrike" dirty="0" smtClean="0">
                            <a:solidFill>
                              <a:srgbClr val="000000"/>
                            </a:solidFill>
                            <a:effectLst/>
                            <a:latin typeface="Calibri" panose="020F0502020204030204" pitchFamily="34" charset="0"/>
                          </a:endParaRPr>
                        </a:p>
                        <a:p>
                          <a:pPr algn="ctr" fontAlgn="b"/>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25</a:t>
                          </a:r>
                          <a:r>
                            <a:rPr lang="en-US" sz="1400" b="0" i="0" u="none" strike="noStrike" baseline="0" dirty="0" smtClean="0">
                              <a:solidFill>
                                <a:srgbClr val="000000"/>
                              </a:solidFill>
                              <a:effectLst/>
                              <a:latin typeface="Calibri" panose="020F0502020204030204" pitchFamily="34" charset="0"/>
                            </a:rPr>
                            <a:t>% of lower Bound ES</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.11</a:t>
                          </a:r>
                          <a:endParaRPr lang="it-IT"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738372463"/>
                      </a:ext>
                    </a:extLst>
                  </a:tr>
                  <a:tr h="504000">
                    <a:tc>
                      <a:txBody>
                        <a:bodyPr/>
                        <a:lstStyle/>
                        <a:p>
                          <a:pPr algn="ctr" fontAlgn="b"/>
                          <a:r>
                            <a:rPr lang="it-IT" sz="1400" b="0" i="0" u="none" strike="noStrike" dirty="0">
                              <a:solidFill>
                                <a:srgbClr val="000000"/>
                              </a:solidFill>
                              <a:effectLst/>
                              <a:latin typeface="+mn-lt"/>
                            </a:rPr>
                            <a:t>Berman </a:t>
                          </a:r>
                          <a:r>
                            <a:rPr lang="it-IT" sz="1400" b="0" i="0" u="none" strike="noStrike" dirty="0" smtClean="0">
                              <a:solidFill>
                                <a:srgbClr val="000000"/>
                              </a:solidFill>
                              <a:effectLst/>
                              <a:latin typeface="+mn-lt"/>
                            </a:rPr>
                            <a:t>1991 study</a:t>
                          </a:r>
                          <a:endParaRPr lang="it-IT" sz="1400" b="0" i="0" u="none" strike="noStrike" dirty="0">
                            <a:solidFill>
                              <a:srgbClr val="000000"/>
                            </a:solidFill>
                            <a:effectLst/>
                            <a:latin typeface="+mn-lt"/>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Calibri" panose="020F0502020204030204" pitchFamily="34" charset="0"/>
                            </a:rPr>
                            <a:t>Lower</a:t>
                          </a:r>
                          <a:r>
                            <a:rPr lang="en-US" sz="1400" b="0" i="0" u="none" strike="noStrike" baseline="0" dirty="0" smtClean="0">
                              <a:solidFill>
                                <a:srgbClr val="000000"/>
                              </a:solidFill>
                              <a:effectLst/>
                              <a:latin typeface="Calibri" panose="020F0502020204030204" pitchFamily="34" charset="0"/>
                            </a:rPr>
                            <a:t> 95% CI </a:t>
                          </a:r>
                          <a:r>
                            <a:rPr lang="en-US" sz="1400" b="0" i="0" u="none" strike="noStrike" dirty="0" smtClean="0">
                              <a:solidFill>
                                <a:srgbClr val="000000"/>
                              </a:solidFill>
                              <a:effectLst/>
                              <a:latin typeface="Calibri" panose="020F0502020204030204" pitchFamily="34" charset="0"/>
                            </a:rPr>
                            <a:t>estimate </a:t>
                          </a:r>
                        </a:p>
                        <a:p>
                          <a:pPr algn="ctr" fontAlgn="b"/>
                          <a:r>
                            <a:rPr lang="en-US" sz="1400" b="0" i="0" u="none" strike="noStrike" dirty="0" smtClean="0">
                              <a:solidFill>
                                <a:srgbClr val="000000"/>
                              </a:solidFill>
                              <a:effectLst/>
                              <a:latin typeface="Calibri" panose="020F0502020204030204" pitchFamily="34" charset="0"/>
                            </a:rPr>
                            <a:t>(1 study)</a:t>
                          </a:r>
                          <a:endParaRPr lang="it-IT" sz="1400" b="0" i="0" u="none" strike="noStrike" dirty="0" smtClean="0">
                            <a:solidFill>
                              <a:srgbClr val="000000"/>
                            </a:solidFill>
                            <a:effectLst/>
                            <a:latin typeface="Calibri" panose="020F0502020204030204" pitchFamily="34" charset="0"/>
                          </a:endParaRPr>
                        </a:p>
                        <a:p>
                          <a:pPr algn="ctr" fontAlgn="b"/>
                          <a:endParaRPr lang="it-IT" sz="14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Calibri" panose="020F0502020204030204" pitchFamily="34" charset="0"/>
                            </a:rPr>
                            <a:t>25</a:t>
                          </a:r>
                          <a:r>
                            <a:rPr lang="en-US" sz="1400" b="0" i="0" u="none" strike="noStrike" baseline="0" dirty="0" smtClean="0">
                              <a:solidFill>
                                <a:srgbClr val="000000"/>
                              </a:solidFill>
                              <a:effectLst/>
                              <a:latin typeface="Calibri" panose="020F0502020204030204" pitchFamily="34" charset="0"/>
                            </a:rPr>
                            <a:t>% of lower Bound ES</a:t>
                          </a:r>
                          <a:endParaRPr lang="it-IT" sz="14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.27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a:t>
                          </a:r>
                          <a:endParaRPr lang="it-IT" sz="14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1027789977"/>
                      </a:ext>
                    </a:extLst>
                  </a:tr>
                </a:tbl>
              </a:graphicData>
            </a:graphic>
          </p:graphicFrame>
        </mc:Choice>
        <mc:Fallback>
          <p:graphicFrame>
            <p:nvGraphicFramePr>
              <p:cNvPr id="3" name="Table 2"/>
              <p:cNvGraphicFramePr>
                <a:graphicFrameLocks noGrp="1"/>
              </p:cNvGraphicFramePr>
              <p:nvPr>
                <p:extLst>
                  <p:ext uri="{D42A27DB-BD31-4B8C-83A1-F6EECF244321}">
                    <p14:modId xmlns:p14="http://schemas.microsoft.com/office/powerpoint/2010/main" val="775505310"/>
                  </p:ext>
                </p:extLst>
              </p:nvPr>
            </p:nvGraphicFramePr>
            <p:xfrm>
              <a:off x="2267744" y="3479850"/>
              <a:ext cx="4752525" cy="3094082"/>
            </p:xfrm>
            <a:graphic>
              <a:graphicData uri="http://schemas.openxmlformats.org/drawingml/2006/table">
                <a:tbl>
                  <a:tblPr>
                    <a:tableStyleId>{284E427A-3D55-4303-BF80-6455036E1DE7}</a:tableStyleId>
                  </a:tblPr>
                  <a:tblGrid>
                    <a:gridCol w="1160500">
                      <a:extLst>
                        <a:ext uri="{9D8B030D-6E8A-4147-A177-3AD203B41FA5}">
                          <a16:colId xmlns:a16="http://schemas.microsoft.com/office/drawing/2014/main" val="2405868635"/>
                        </a:ext>
                      </a:extLst>
                    </a:gridCol>
                    <a:gridCol w="1381549">
                      <a:extLst>
                        <a:ext uri="{9D8B030D-6E8A-4147-A177-3AD203B41FA5}">
                          <a16:colId xmlns:a16="http://schemas.microsoft.com/office/drawing/2014/main" val="914031480"/>
                        </a:ext>
                      </a:extLst>
                    </a:gridCol>
                    <a:gridCol w="1105238">
                      <a:extLst>
                        <a:ext uri="{9D8B030D-6E8A-4147-A177-3AD203B41FA5}">
                          <a16:colId xmlns:a16="http://schemas.microsoft.com/office/drawing/2014/main" val="286624243"/>
                        </a:ext>
                      </a:extLst>
                    </a:gridCol>
                    <a:gridCol w="1105238">
                      <a:extLst>
                        <a:ext uri="{9D8B030D-6E8A-4147-A177-3AD203B41FA5}">
                          <a16:colId xmlns:a16="http://schemas.microsoft.com/office/drawing/2014/main" val="1456975371"/>
                        </a:ext>
                      </a:extLst>
                    </a:gridCol>
                  </a:tblGrid>
                  <a:tr h="523886">
                    <a:tc>
                      <a:txBody>
                        <a:bodyPr/>
                        <a:lstStyle/>
                        <a:p>
                          <a:pPr algn="ctr" fontAlgn="b"/>
                          <a:r>
                            <a:rPr lang="en-US" sz="1200" b="1" i="0" u="none" strike="noStrike" dirty="0" smtClean="0">
                              <a:solidFill>
                                <a:srgbClr val="000000"/>
                              </a:solidFill>
                              <a:effectLst/>
                              <a:latin typeface="Calibri" panose="020F0502020204030204" pitchFamily="34" charset="0"/>
                            </a:rPr>
                            <a:t>Source of M1 definition</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en-US" sz="1200" b="1" i="0" u="none" strike="noStrike" dirty="0" smtClean="0">
                              <a:solidFill>
                                <a:srgbClr val="000000"/>
                              </a:solidFill>
                              <a:effectLst/>
                              <a:latin typeface="Calibri" panose="020F0502020204030204" pitchFamily="34" charset="0"/>
                            </a:rPr>
                            <a:t>M1 (Active</a:t>
                          </a:r>
                          <a:r>
                            <a:rPr lang="en-US" sz="1200" b="1" i="0" u="none" strike="noStrike" baseline="0" dirty="0" smtClean="0">
                              <a:solidFill>
                                <a:srgbClr val="000000"/>
                              </a:solidFill>
                              <a:effectLst/>
                              <a:latin typeface="Calibri" panose="020F0502020204030204" pitchFamily="34" charset="0"/>
                            </a:rPr>
                            <a:t> TKR effect</a:t>
                          </a:r>
                          <a:r>
                            <a:rPr lang="en-US" sz="1200" b="1" i="0" u="none" strike="noStrike" dirty="0" smtClean="0">
                              <a:solidFill>
                                <a:srgbClr val="000000"/>
                              </a:solidFill>
                              <a:effectLst/>
                              <a:latin typeface="Calibri" panose="020F0502020204030204" pitchFamily="34" charset="0"/>
                            </a:rPr>
                            <a:t>)</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200" b="1" u="none" strike="noStrike" dirty="0" smtClean="0">
                              <a:effectLst/>
                            </a:rPr>
                            <a:t>Criterion for M2 definition </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200" b="1" u="none" strike="noStrike" dirty="0" smtClean="0">
                              <a:effectLst/>
                            </a:rPr>
                            <a:t>Margin (M2)* </a:t>
                          </a:r>
                          <a:endParaRPr lang="it-IT" sz="12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extLst>
                      <a:ext uri="{0D108BD9-81ED-4DB2-BD59-A6C34878D82A}">
                        <a16:rowId xmlns:a16="http://schemas.microsoft.com/office/drawing/2014/main" val="78965865"/>
                      </a:ext>
                    </a:extLst>
                  </a:tr>
                  <a:tr h="844266">
                    <a:tc>
                      <a:txBody>
                        <a:bodyPr/>
                        <a:lstStyle/>
                        <a:p>
                          <a:pPr algn="ctr" fontAlgn="b"/>
                          <a:r>
                            <a:rPr lang="it-IT" sz="1400" b="0" i="0" u="none" strike="noStrike" dirty="0" smtClean="0">
                              <a:solidFill>
                                <a:srgbClr val="000000"/>
                              </a:solidFill>
                              <a:effectLst/>
                              <a:latin typeface="+mn-lt"/>
                            </a:rPr>
                            <a:t>Overall meta-analysis </a:t>
                          </a:r>
                          <a:endParaRPr lang="it-IT" sz="1400" b="0" i="0" u="none" strike="noStrike" dirty="0">
                            <a:solidFill>
                              <a:srgbClr val="000000"/>
                            </a:solidFill>
                            <a:effectLst/>
                            <a:latin typeface="+mn-lt"/>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Pooled estimate </a:t>
                          </a:r>
                        </a:p>
                        <a:p>
                          <a:pPr algn="ctr" fontAlgn="b"/>
                          <a:r>
                            <a:rPr lang="en-US" sz="1400" b="0" i="0" u="none" strike="noStrike" dirty="0" smtClean="0">
                              <a:solidFill>
                                <a:srgbClr val="000000"/>
                              </a:solidFill>
                              <a:effectLst/>
                              <a:latin typeface="Calibri" panose="020F0502020204030204" pitchFamily="34" charset="0"/>
                            </a:rPr>
                            <a:t>(5 studies)</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25</a:t>
                          </a:r>
                          <a:r>
                            <a:rPr lang="en-US" sz="1400" b="0" i="0" u="none" strike="noStrike" baseline="0" dirty="0" smtClean="0">
                              <a:solidFill>
                                <a:srgbClr val="000000"/>
                              </a:solidFill>
                              <a:effectLst/>
                              <a:latin typeface="Calibri" panose="020F0502020204030204" pitchFamily="34" charset="0"/>
                            </a:rPr>
                            <a:t>% of pooled MA  ES</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endParaRPr lang="it-IT"/>
                        </a:p>
                      </a:txBody>
                      <a:tcPr marL="9525" marR="9525" marT="9525" marB="0" anchor="ctr">
                        <a:blipFill>
                          <a:blip r:embed="rId3"/>
                          <a:stretch>
                            <a:fillRect l="-335359" t="-64748" r="-5525" b="-213669"/>
                          </a:stretch>
                        </a:blipFill>
                      </a:tcPr>
                    </a:tc>
                    <a:extLst>
                      <a:ext uri="{0D108BD9-81ED-4DB2-BD59-A6C34878D82A}">
                        <a16:rowId xmlns:a16="http://schemas.microsoft.com/office/drawing/2014/main" val="1256866467"/>
                      </a:ext>
                    </a:extLst>
                  </a:tr>
                  <a:tr h="862965">
                    <a:tc>
                      <a:txBody>
                        <a:bodyPr/>
                        <a:lstStyle/>
                        <a:p>
                          <a:pPr algn="ctr" fontAlgn="b"/>
                          <a:r>
                            <a:rPr lang="it-IT" sz="1400" b="0" i="0" u="none" strike="noStrike" dirty="0">
                              <a:solidFill>
                                <a:srgbClr val="000000"/>
                              </a:solidFill>
                              <a:effectLst/>
                              <a:latin typeface="+mn-lt"/>
                            </a:rPr>
                            <a:t>Schroer </a:t>
                          </a:r>
                          <a:r>
                            <a:rPr lang="it-IT" sz="1400" b="0" i="0" u="none" strike="noStrike" dirty="0" smtClean="0">
                              <a:solidFill>
                                <a:srgbClr val="000000"/>
                              </a:solidFill>
                              <a:effectLst/>
                              <a:latin typeface="+mn-lt"/>
                            </a:rPr>
                            <a:t>2010 study</a:t>
                          </a:r>
                          <a:endParaRPr lang="it-IT" sz="1400" b="0" i="0" u="none" strike="noStrike" dirty="0">
                            <a:solidFill>
                              <a:srgbClr val="000000"/>
                            </a:solidFill>
                            <a:effectLst/>
                            <a:latin typeface="+mn-lt"/>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Lower</a:t>
                          </a:r>
                          <a:r>
                            <a:rPr lang="en-US" sz="1400" b="0" i="0" u="none" strike="noStrike" baseline="0" dirty="0" smtClean="0">
                              <a:solidFill>
                                <a:srgbClr val="000000"/>
                              </a:solidFill>
                              <a:effectLst/>
                              <a:latin typeface="Calibri" panose="020F0502020204030204" pitchFamily="34" charset="0"/>
                            </a:rPr>
                            <a:t> 95% CI </a:t>
                          </a:r>
                          <a:r>
                            <a:rPr lang="en-US" sz="1400" b="0" i="0" u="none" strike="noStrike" dirty="0" smtClean="0">
                              <a:solidFill>
                                <a:srgbClr val="000000"/>
                              </a:solidFill>
                              <a:effectLst/>
                              <a:latin typeface="Calibri" panose="020F0502020204030204" pitchFamily="34" charset="0"/>
                            </a:rPr>
                            <a:t>estimate </a:t>
                          </a:r>
                        </a:p>
                        <a:p>
                          <a:pPr algn="ctr" fontAlgn="b"/>
                          <a:r>
                            <a:rPr lang="en-US" sz="1400" b="0" i="0" u="none" strike="noStrike" dirty="0" smtClean="0">
                              <a:solidFill>
                                <a:srgbClr val="000000"/>
                              </a:solidFill>
                              <a:effectLst/>
                              <a:latin typeface="Calibri" panose="020F0502020204030204" pitchFamily="34" charset="0"/>
                            </a:rPr>
                            <a:t>(1 study)</a:t>
                          </a:r>
                          <a:endParaRPr lang="it-IT" sz="1400" b="0" i="0" u="none" strike="noStrike" dirty="0" smtClean="0">
                            <a:solidFill>
                              <a:srgbClr val="000000"/>
                            </a:solidFill>
                            <a:effectLst/>
                            <a:latin typeface="Calibri" panose="020F0502020204030204" pitchFamily="34" charset="0"/>
                          </a:endParaRPr>
                        </a:p>
                        <a:p>
                          <a:pPr algn="ctr" fontAlgn="b"/>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400" b="0" i="0" u="none" strike="noStrike" dirty="0" smtClean="0">
                              <a:solidFill>
                                <a:srgbClr val="000000"/>
                              </a:solidFill>
                              <a:effectLst/>
                              <a:latin typeface="Calibri" panose="020F0502020204030204" pitchFamily="34" charset="0"/>
                            </a:rPr>
                            <a:t>25</a:t>
                          </a:r>
                          <a:r>
                            <a:rPr lang="en-US" sz="1400" b="0" i="0" u="none" strike="noStrike" baseline="0" dirty="0" smtClean="0">
                              <a:solidFill>
                                <a:srgbClr val="000000"/>
                              </a:solidFill>
                              <a:effectLst/>
                              <a:latin typeface="Calibri" panose="020F0502020204030204" pitchFamily="34" charset="0"/>
                            </a:rPr>
                            <a:t>% of lower Bound ES</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endParaRPr lang="it-IT"/>
                        </a:p>
                      </a:txBody>
                      <a:tcPr marL="9525" marR="9525" marT="9525" marB="0" anchor="ctr">
                        <a:blipFill>
                          <a:blip r:embed="rId3"/>
                          <a:stretch>
                            <a:fillRect l="-335359" t="-161268" r="-5525" b="-109155"/>
                          </a:stretch>
                        </a:blipFill>
                      </a:tcPr>
                    </a:tc>
                    <a:extLst>
                      <a:ext uri="{0D108BD9-81ED-4DB2-BD59-A6C34878D82A}">
                        <a16:rowId xmlns:a16="http://schemas.microsoft.com/office/drawing/2014/main" val="738372463"/>
                      </a:ext>
                    </a:extLst>
                  </a:tr>
                  <a:tr h="862965">
                    <a:tc>
                      <a:txBody>
                        <a:bodyPr/>
                        <a:lstStyle/>
                        <a:p>
                          <a:pPr algn="ctr" fontAlgn="b"/>
                          <a:r>
                            <a:rPr lang="it-IT" sz="1400" b="0" i="0" u="none" strike="noStrike" dirty="0">
                              <a:solidFill>
                                <a:srgbClr val="000000"/>
                              </a:solidFill>
                              <a:effectLst/>
                              <a:latin typeface="+mn-lt"/>
                            </a:rPr>
                            <a:t>Berman </a:t>
                          </a:r>
                          <a:r>
                            <a:rPr lang="it-IT" sz="1400" b="0" i="0" u="none" strike="noStrike" dirty="0" smtClean="0">
                              <a:solidFill>
                                <a:srgbClr val="000000"/>
                              </a:solidFill>
                              <a:effectLst/>
                              <a:latin typeface="+mn-lt"/>
                            </a:rPr>
                            <a:t>1991 study</a:t>
                          </a:r>
                          <a:endParaRPr lang="it-IT" sz="1400" b="0" i="0" u="none" strike="noStrike" dirty="0">
                            <a:solidFill>
                              <a:srgbClr val="000000"/>
                            </a:solidFill>
                            <a:effectLst/>
                            <a:latin typeface="+mn-lt"/>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Calibri" panose="020F0502020204030204" pitchFamily="34" charset="0"/>
                            </a:rPr>
                            <a:t>Lower</a:t>
                          </a:r>
                          <a:r>
                            <a:rPr lang="en-US" sz="1400" b="0" i="0" u="none" strike="noStrike" baseline="0" dirty="0" smtClean="0">
                              <a:solidFill>
                                <a:srgbClr val="000000"/>
                              </a:solidFill>
                              <a:effectLst/>
                              <a:latin typeface="Calibri" panose="020F0502020204030204" pitchFamily="34" charset="0"/>
                            </a:rPr>
                            <a:t> 95% CI </a:t>
                          </a:r>
                          <a:r>
                            <a:rPr lang="en-US" sz="1400" b="0" i="0" u="none" strike="noStrike" dirty="0" smtClean="0">
                              <a:solidFill>
                                <a:srgbClr val="000000"/>
                              </a:solidFill>
                              <a:effectLst/>
                              <a:latin typeface="Calibri" panose="020F0502020204030204" pitchFamily="34" charset="0"/>
                            </a:rPr>
                            <a:t>estimate </a:t>
                          </a:r>
                        </a:p>
                        <a:p>
                          <a:pPr algn="ctr" fontAlgn="b"/>
                          <a:r>
                            <a:rPr lang="en-US" sz="1400" b="0" i="0" u="none" strike="noStrike" dirty="0" smtClean="0">
                              <a:solidFill>
                                <a:srgbClr val="000000"/>
                              </a:solidFill>
                              <a:effectLst/>
                              <a:latin typeface="Calibri" panose="020F0502020204030204" pitchFamily="34" charset="0"/>
                            </a:rPr>
                            <a:t>(1 study)</a:t>
                          </a:r>
                          <a:endParaRPr lang="it-IT" sz="1400" b="0" i="0" u="none" strike="noStrike" dirty="0" smtClean="0">
                            <a:solidFill>
                              <a:srgbClr val="000000"/>
                            </a:solidFill>
                            <a:effectLst/>
                            <a:latin typeface="Calibri" panose="020F0502020204030204" pitchFamily="34" charset="0"/>
                          </a:endParaRPr>
                        </a:p>
                        <a:p>
                          <a:pPr algn="ctr" fontAlgn="b"/>
                          <a:endParaRPr lang="it-IT" sz="14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Calibri" panose="020F0502020204030204" pitchFamily="34" charset="0"/>
                            </a:rPr>
                            <a:t>25</a:t>
                          </a:r>
                          <a:r>
                            <a:rPr lang="en-US" sz="1400" b="0" i="0" u="none" strike="noStrike" baseline="0" dirty="0" smtClean="0">
                              <a:solidFill>
                                <a:srgbClr val="000000"/>
                              </a:solidFill>
                              <a:effectLst/>
                              <a:latin typeface="Calibri" panose="020F0502020204030204" pitchFamily="34" charset="0"/>
                            </a:rPr>
                            <a:t>% of lower Bound ES</a:t>
                          </a:r>
                          <a:endParaRPr lang="it-IT" sz="14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endParaRPr lang="it-IT"/>
                        </a:p>
                      </a:txBody>
                      <a:tcPr marL="9525" marR="9525" marT="9525" marB="0" anchor="ctr">
                        <a:lnB w="28575" cap="flat" cmpd="sng" algn="ctr">
                          <a:solidFill>
                            <a:schemeClr val="accent2">
                              <a:lumMod val="75000"/>
                            </a:schemeClr>
                          </a:solidFill>
                          <a:prstDash val="solid"/>
                          <a:round/>
                          <a:headEnd type="none" w="med" len="med"/>
                          <a:tailEnd type="none" w="med" len="med"/>
                        </a:lnB>
                        <a:blipFill>
                          <a:blip r:embed="rId3"/>
                          <a:stretch>
                            <a:fillRect l="-335359" t="-261268" r="-5525" b="-9155"/>
                          </a:stretch>
                        </a:blipFill>
                      </a:tcPr>
                    </a:tc>
                    <a:extLst>
                      <a:ext uri="{0D108BD9-81ED-4DB2-BD59-A6C34878D82A}">
                        <a16:rowId xmlns:a16="http://schemas.microsoft.com/office/drawing/2014/main" val="1027789977"/>
                      </a:ext>
                    </a:extLst>
                  </a:tr>
                </a:tbl>
              </a:graphicData>
            </a:graphic>
          </p:graphicFrame>
        </mc:Fallback>
      </mc:AlternateContent>
      <mc:AlternateContent xmlns:mc="http://schemas.openxmlformats.org/markup-compatibility/2006" xmlns:a14="http://schemas.microsoft.com/office/drawing/2010/main">
        <mc:Choice Requires="a14">
          <p:sp>
            <p:nvSpPr>
              <p:cNvPr id="4" name="Rectangle 3"/>
              <p:cNvSpPr/>
              <p:nvPr/>
            </p:nvSpPr>
            <p:spPr>
              <a:xfrm>
                <a:off x="179512" y="5026891"/>
                <a:ext cx="1990994" cy="719749"/>
              </a:xfrm>
              <a:prstGeom prst="rect">
                <a:avLst/>
              </a:prstGeom>
            </p:spPr>
            <p:txBody>
              <a:bodyPr wrap="none">
                <a:spAutoFit/>
              </a:bodyPr>
              <a:lstStyle/>
              <a:p>
                <a14:m>
                  <m:oMath xmlns:m="http://schemas.openxmlformats.org/officeDocument/2006/math">
                    <m:r>
                      <a:rPr lang="en-US" sz="1000" b="0" i="1" smtClean="0">
                        <a:solidFill>
                          <a:srgbClr val="000000"/>
                        </a:solidFill>
                        <a:latin typeface="Cambria Math" panose="02040503050406030204" pitchFamily="18" charset="0"/>
                      </a:rPr>
                      <m:t>∗</m:t>
                    </m:r>
                    <m:sSub>
                      <m:sSubPr>
                        <m:ctrlPr>
                          <a:rPr lang="en-US" sz="1000" b="0" i="1" smtClean="0">
                            <a:solidFill>
                              <a:srgbClr val="000000"/>
                            </a:solidFill>
                            <a:latin typeface="Cambria Math" panose="02040503050406030204" pitchFamily="18" charset="0"/>
                          </a:rPr>
                        </m:ctrlPr>
                      </m:sSubPr>
                      <m:e>
                        <m:r>
                          <a:rPr lang="en-US" sz="1000" b="0" i="1">
                            <a:solidFill>
                              <a:srgbClr val="000000"/>
                            </a:solidFill>
                            <a:latin typeface="Cambria Math" panose="02040503050406030204" pitchFamily="18" charset="0"/>
                          </a:rPr>
                          <m:t>𝑀</m:t>
                        </m:r>
                        <m:r>
                          <a:rPr lang="en-US" sz="1000" b="0" i="1">
                            <a:solidFill>
                              <a:srgbClr val="000000"/>
                            </a:solidFill>
                            <a:latin typeface="Cambria Math" panose="02040503050406030204" pitchFamily="18" charset="0"/>
                          </a:rPr>
                          <m:t>2</m:t>
                        </m:r>
                      </m:e>
                      <m:sub>
                        <m:r>
                          <a:rPr lang="en-US" sz="1000" b="0" i="1">
                            <a:solidFill>
                              <a:srgbClr val="000000"/>
                            </a:solidFill>
                            <a:latin typeface="Cambria Math" panose="02040503050406030204" pitchFamily="18" charset="0"/>
                          </a:rPr>
                          <m:t>𝑞</m:t>
                        </m:r>
                      </m:sub>
                    </m:sSub>
                  </m:oMath>
                </a14:m>
                <a:r>
                  <a:rPr lang="it-IT" sz="1000" dirty="0" smtClean="0"/>
                  <a:t> : non inferiority margin </a:t>
                </a:r>
              </a:p>
              <a:p>
                <a:r>
                  <a:rPr lang="it-IT" sz="1000" dirty="0" smtClean="0"/>
                  <a:t>for quadriceps</a:t>
                </a:r>
              </a:p>
              <a:p>
                <a:r>
                  <a:rPr lang="en-US" sz="1000" b="0" dirty="0" smtClean="0">
                    <a:solidFill>
                      <a:srgbClr val="000000"/>
                    </a:solidFill>
                  </a:rPr>
                  <a:t>*</a:t>
                </a:r>
                <a14:m>
                  <m:oMath xmlns:m="http://schemas.openxmlformats.org/officeDocument/2006/math">
                    <m:sSub>
                      <m:sSubPr>
                        <m:ctrlPr>
                          <a:rPr lang="en-US" sz="1000" b="0" i="1">
                            <a:solidFill>
                              <a:srgbClr val="000000"/>
                            </a:solidFill>
                            <a:latin typeface="Cambria Math" panose="02040503050406030204" pitchFamily="18" charset="0"/>
                          </a:rPr>
                        </m:ctrlPr>
                      </m:sSubPr>
                      <m:e>
                        <m:r>
                          <a:rPr lang="en-US" sz="1000" b="0" i="1">
                            <a:solidFill>
                              <a:srgbClr val="000000"/>
                            </a:solidFill>
                            <a:latin typeface="Cambria Math" panose="02040503050406030204" pitchFamily="18" charset="0"/>
                          </a:rPr>
                          <m:t>𝑀</m:t>
                        </m:r>
                        <m:r>
                          <a:rPr lang="en-US" sz="1000" b="0" i="1">
                            <a:solidFill>
                              <a:srgbClr val="000000"/>
                            </a:solidFill>
                            <a:latin typeface="Cambria Math" panose="02040503050406030204" pitchFamily="18" charset="0"/>
                          </a:rPr>
                          <m:t>2</m:t>
                        </m:r>
                      </m:e>
                      <m:sub>
                        <m:r>
                          <a:rPr lang="en-US" sz="1000" b="0" i="1" smtClean="0">
                            <a:solidFill>
                              <a:srgbClr val="000000"/>
                            </a:solidFill>
                            <a:latin typeface="Cambria Math" panose="02040503050406030204" pitchFamily="18" charset="0"/>
                          </a:rPr>
                          <m:t>h</m:t>
                        </m:r>
                      </m:sub>
                    </m:sSub>
                  </m:oMath>
                </a14:m>
                <a:r>
                  <a:rPr lang="it-IT" sz="1000" dirty="0"/>
                  <a:t> : non inferiority margin </a:t>
                </a:r>
                <a:endParaRPr lang="it-IT" sz="1000" dirty="0" smtClean="0"/>
              </a:p>
              <a:p>
                <a:r>
                  <a:rPr lang="it-IT" sz="1000" dirty="0" smtClean="0"/>
                  <a:t>for hamstrings</a:t>
                </a:r>
                <a:endParaRPr lang="it-IT" sz="1000" dirty="0"/>
              </a:p>
            </p:txBody>
          </p:sp>
        </mc:Choice>
        <mc:Fallback xmlns="">
          <p:sp>
            <p:nvSpPr>
              <p:cNvPr id="4" name="Rectangle 3"/>
              <p:cNvSpPr>
                <a:spLocks noRot="1" noChangeAspect="1" noMove="1" noResize="1" noEditPoints="1" noAdjustHandles="1" noChangeArrowheads="1" noChangeShapeType="1" noTextEdit="1"/>
              </p:cNvSpPr>
              <p:nvPr/>
            </p:nvSpPr>
            <p:spPr>
              <a:xfrm>
                <a:off x="179512" y="5026891"/>
                <a:ext cx="1990994" cy="719749"/>
              </a:xfrm>
              <a:prstGeom prst="rect">
                <a:avLst/>
              </a:prstGeom>
              <a:blipFill>
                <a:blip r:embed="rId4"/>
                <a:stretch>
                  <a:fillRect t="-847" b="-2542"/>
                </a:stretch>
              </a:blipFill>
            </p:spPr>
            <p:txBody>
              <a:bodyPr/>
              <a:lstStyle/>
              <a:p>
                <a:r>
                  <a:rPr lang="it-IT">
                    <a:noFill/>
                  </a:rPr>
                  <a:t> </a:t>
                </a:r>
              </a:p>
            </p:txBody>
          </p:sp>
        </mc:Fallback>
      </mc:AlternateContent>
    </p:spTree>
    <p:extLst>
      <p:ext uri="{BB962C8B-B14F-4D97-AF65-F5344CB8AC3E}">
        <p14:creationId xmlns:p14="http://schemas.microsoft.com/office/powerpoint/2010/main" val="15152824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2718558" y="97561"/>
            <a:ext cx="5960305" cy="1099192"/>
          </a:xfrm>
        </p:spPr>
        <p:txBody>
          <a:bodyPr/>
          <a:lstStyle/>
          <a:p>
            <a:r>
              <a:rPr lang="en-US" sz="2800" i="1" dirty="0" smtClean="0"/>
              <a:t>Results</a:t>
            </a:r>
            <a:endParaRPr lang="en-US" sz="2800" dirty="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11</a:t>
            </a:fld>
            <a:endParaRPr lang="it-IT" dirty="0"/>
          </a:p>
        </p:txBody>
      </p:sp>
      <p:sp>
        <p:nvSpPr>
          <p:cNvPr id="4" name="Rectangle 2"/>
          <p:cNvSpPr>
            <a:spLocks noChangeArrowheads="1"/>
          </p:cNvSpPr>
          <p:nvPr/>
        </p:nvSpPr>
        <p:spPr bwMode="auto">
          <a:xfrm>
            <a:off x="0" y="8835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6" name="Rectangle 3"/>
          <p:cNvSpPr>
            <a:spLocks noChangeArrowheads="1"/>
          </p:cNvSpPr>
          <p:nvPr/>
        </p:nvSpPr>
        <p:spPr bwMode="auto">
          <a:xfrm>
            <a:off x="41932" y="1380643"/>
            <a:ext cx="892255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600" b="1" i="0" u="none" strike="noStrike" cap="none" normalizeH="0" baseline="0" dirty="0" smtClean="0">
                <a:ln>
                  <a:noFill/>
                </a:ln>
                <a:solidFill>
                  <a:schemeClr val="accent2">
                    <a:lumMod val="50000"/>
                  </a:schemeClr>
                </a:solidFill>
                <a:effectLst/>
                <a:latin typeface="Corbel" panose="020B0503020204020204" pitchFamily="34" charset="0"/>
                <a:cs typeface="Tahoma" panose="020B0604030504040204" pitchFamily="34" charset="0"/>
              </a:rPr>
              <a:t>Table</a:t>
            </a:r>
            <a:r>
              <a:rPr kumimoji="0" lang="en-US" altLang="ja-JP" sz="1600" b="1" i="0" u="none" strike="noStrike" cap="none" normalizeH="0" baseline="0" dirty="0" smtClean="0" bmk="">
                <a:ln>
                  <a:noFill/>
                </a:ln>
                <a:solidFill>
                  <a:schemeClr val="accent2">
                    <a:lumMod val="50000"/>
                  </a:schemeClr>
                </a:solidFill>
                <a:effectLst/>
                <a:latin typeface="Corbel" panose="020B0503020204020204" pitchFamily="34" charset="0"/>
                <a:cs typeface="Tahoma" panose="020B0604030504040204" pitchFamily="34" charset="0"/>
              </a:rPr>
              <a:t> </a:t>
            </a:r>
            <a:r>
              <a:rPr lang="en-US" altLang="ja-JP" sz="1600" dirty="0" bmk="_Ref502996683">
                <a:solidFill>
                  <a:schemeClr val="accent2">
                    <a:lumMod val="50000"/>
                  </a:schemeClr>
                </a:solidFill>
                <a:latin typeface="Corbel" panose="020B0503020204020204" pitchFamily="34" charset="0"/>
                <a:cs typeface="Tahoma" panose="020B0604030504040204" pitchFamily="34" charset="0"/>
              </a:rPr>
              <a:t>2</a:t>
            </a:r>
            <a:r>
              <a:rPr kumimoji="0" lang="en-US" altLang="ja-JP" sz="1600" b="1" i="0" u="none" strike="noStrike" cap="none" normalizeH="0" baseline="0" dirty="0" smtClean="0">
                <a:ln>
                  <a:noFill/>
                </a:ln>
                <a:solidFill>
                  <a:schemeClr val="accent2">
                    <a:lumMod val="50000"/>
                  </a:schemeClr>
                </a:solidFill>
                <a:effectLst/>
                <a:latin typeface="Corbel" panose="020B0503020204020204" pitchFamily="34" charset="0"/>
                <a:cs typeface="Tahoma" panose="020B0604030504040204" pitchFamily="34" charset="0"/>
              </a:rPr>
              <a:t> Sample size pattern according to </a:t>
            </a:r>
            <a:r>
              <a:rPr kumimoji="0" lang="en-US" altLang="ja-JP" sz="1600" b="1" i="0" u="none" strike="noStrike" cap="none" normalizeH="0" baseline="0" dirty="0" smtClean="0">
                <a:ln>
                  <a:noFill/>
                </a:ln>
                <a:solidFill>
                  <a:schemeClr val="accent2">
                    <a:lumMod val="50000"/>
                  </a:schemeClr>
                </a:solidFill>
                <a:effectLst/>
                <a:latin typeface="Corbel" panose="020B0503020204020204" pitchFamily="34" charset="0"/>
                <a:cs typeface="Tahoma" panose="020B0604030504040204" pitchFamily="34" charset="0"/>
              </a:rPr>
              <a:t>effect size and margin</a:t>
            </a:r>
            <a:r>
              <a:rPr kumimoji="0" lang="en-US" altLang="ja-JP" sz="1600" b="1" i="0" u="none" strike="noStrike" cap="none" normalizeH="0" dirty="0" smtClean="0">
                <a:ln>
                  <a:noFill/>
                </a:ln>
                <a:solidFill>
                  <a:schemeClr val="accent2">
                    <a:lumMod val="50000"/>
                  </a:schemeClr>
                </a:solidFill>
                <a:effectLst/>
                <a:latin typeface="Corbel" panose="020B0503020204020204" pitchFamily="34" charset="0"/>
                <a:cs typeface="Tahoma" panose="020B0604030504040204" pitchFamily="34" charset="0"/>
              </a:rPr>
              <a:t> </a:t>
            </a:r>
            <a:r>
              <a:rPr kumimoji="0" lang="en-US" altLang="ja-JP" sz="1600" b="1" i="0" u="none" strike="noStrike" cap="none" normalizeH="0" dirty="0" smtClean="0">
                <a:ln>
                  <a:noFill/>
                </a:ln>
                <a:solidFill>
                  <a:schemeClr val="accent2">
                    <a:lumMod val="50000"/>
                  </a:schemeClr>
                </a:solidFill>
                <a:effectLst/>
                <a:latin typeface="Corbel" panose="020B0503020204020204" pitchFamily="34" charset="0"/>
                <a:cs typeface="Tahoma" panose="020B0604030504040204" pitchFamily="34" charset="0"/>
              </a:rPr>
              <a:t>definition </a:t>
            </a:r>
            <a:r>
              <a:rPr kumimoji="0" lang="en-US" altLang="ja-JP" sz="1600" b="1" i="0" u="none" strike="noStrike" cap="none" normalizeH="0" dirty="0" smtClean="0">
                <a:ln>
                  <a:noFill/>
                </a:ln>
                <a:solidFill>
                  <a:schemeClr val="accent2">
                    <a:lumMod val="50000"/>
                  </a:schemeClr>
                </a:solidFill>
                <a:effectLst/>
                <a:latin typeface="Corbel" panose="020B0503020204020204" pitchFamily="34" charset="0"/>
                <a:cs typeface="Tahoma" panose="020B0604030504040204" pitchFamily="34" charset="0"/>
              </a:rPr>
              <a:t>criteria.</a:t>
            </a:r>
            <a:endParaRPr kumimoji="0" lang="en-US" altLang="ja-JP" sz="1600" b="0" i="0" u="none" strike="noStrike" cap="none" normalizeH="0" baseline="0" dirty="0" smtClean="0">
              <a:ln>
                <a:noFill/>
              </a:ln>
              <a:solidFill>
                <a:schemeClr val="accent2">
                  <a:lumMod val="50000"/>
                </a:schemeClr>
              </a:solidFill>
              <a:effectLst/>
              <a:latin typeface="Arial" panose="020B0604020202020204" pitchFamily="34" charset="0"/>
            </a:endParaRPr>
          </a:p>
        </p:txBody>
      </p:sp>
      <mc:AlternateContent xmlns:mc="http://schemas.openxmlformats.org/markup-compatibility/2006">
        <mc:Choice xmlns:a14="http://schemas.microsoft.com/office/drawing/2010/main" Requires="a14">
          <p:graphicFrame>
            <p:nvGraphicFramePr>
              <p:cNvPr id="11" name="Table 10"/>
              <p:cNvGraphicFramePr>
                <a:graphicFrameLocks noGrp="1"/>
              </p:cNvGraphicFramePr>
              <p:nvPr>
                <p:extLst>
                  <p:ext uri="{D42A27DB-BD31-4B8C-83A1-F6EECF244321}">
                    <p14:modId xmlns:p14="http://schemas.microsoft.com/office/powerpoint/2010/main" val="3120961647"/>
                  </p:ext>
                </p:extLst>
              </p:nvPr>
            </p:nvGraphicFramePr>
            <p:xfrm>
              <a:off x="395536" y="1769123"/>
              <a:ext cx="2804103" cy="4972245"/>
            </p:xfrm>
            <a:graphic>
              <a:graphicData uri="http://schemas.openxmlformats.org/drawingml/2006/table">
                <a:tbl>
                  <a:tblPr>
                    <a:tableStyleId>{284E427A-3D55-4303-BF80-6455036E1DE7}</a:tableStyleId>
                  </a:tblPr>
                  <a:tblGrid>
                    <a:gridCol w="692577">
                      <a:extLst>
                        <a:ext uri="{9D8B030D-6E8A-4147-A177-3AD203B41FA5}">
                          <a16:colId xmlns:a16="http://schemas.microsoft.com/office/drawing/2014/main" val="941547877"/>
                        </a:ext>
                      </a:extLst>
                    </a:gridCol>
                    <a:gridCol w="1247430">
                      <a:extLst>
                        <a:ext uri="{9D8B030D-6E8A-4147-A177-3AD203B41FA5}">
                          <a16:colId xmlns:a16="http://schemas.microsoft.com/office/drawing/2014/main" val="3675859732"/>
                        </a:ext>
                      </a:extLst>
                    </a:gridCol>
                    <a:gridCol w="864096">
                      <a:extLst>
                        <a:ext uri="{9D8B030D-6E8A-4147-A177-3AD203B41FA5}">
                          <a16:colId xmlns:a16="http://schemas.microsoft.com/office/drawing/2014/main" val="2125647621"/>
                        </a:ext>
                      </a:extLst>
                    </a:gridCol>
                  </a:tblGrid>
                  <a:tr h="289793">
                    <a:tc>
                      <a:txBody>
                        <a:bodyPr/>
                        <a:lstStyle/>
                        <a:p>
                          <a:pPr algn="ctr" fontAlgn="b"/>
                          <a:r>
                            <a:rPr lang="it-IT" sz="1400" b="1" u="none" strike="noStrike" dirty="0">
                              <a:effectLst/>
                            </a:rPr>
                            <a:t>Effect Size</a:t>
                          </a:r>
                          <a:endParaRPr lang="it-IT" sz="14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400" b="1" u="none" strike="noStrike" dirty="0">
                              <a:effectLst/>
                            </a:rPr>
                            <a:t>Margin</a:t>
                          </a:r>
                          <a:endParaRPr lang="it-IT" sz="14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400" b="1" u="none" strike="noStrike" dirty="0">
                              <a:effectLst/>
                            </a:rPr>
                            <a:t>sample size</a:t>
                          </a:r>
                          <a:endParaRPr lang="it-IT" sz="14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extLst>
                      <a:ext uri="{0D108BD9-81ED-4DB2-BD59-A6C34878D82A}">
                        <a16:rowId xmlns:a16="http://schemas.microsoft.com/office/drawing/2014/main" val="1272357810"/>
                      </a:ext>
                    </a:extLst>
                  </a:tr>
                  <a:tr h="504000">
                    <a:tc>
                      <a:txBody>
                        <a:bodyPr/>
                        <a:lstStyle/>
                        <a:p>
                          <a:pPr algn="ctr" fontAlgn="b"/>
                          <a:r>
                            <a:rPr lang="it-IT" sz="1600" b="0" i="0" u="none" strike="noStrike" dirty="0">
                              <a:solidFill>
                                <a:srgbClr val="000000"/>
                              </a:solidFill>
                              <a:effectLst/>
                              <a:latin typeface="+mn-lt"/>
                            </a:rPr>
                            <a:t>0.2</a:t>
                          </a:r>
                        </a:p>
                      </a:txBody>
                      <a:tcPr marL="9525" marR="9525" marT="9525" marB="0" anchor="ctr"/>
                    </a:tc>
                    <a:tc>
                      <a:txBody>
                        <a:bodyPr/>
                        <a:lstStyle/>
                        <a:p>
                          <a:pPr algn="ctr" fontAlgn="b"/>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𝑞</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.155 </a:t>
                          </a:r>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h</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.12  </a:t>
                          </a:r>
                          <a:endParaRPr lang="it-IT"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89</a:t>
                          </a:r>
                        </a:p>
                      </a:txBody>
                      <a:tcPr marL="9525" marR="9525" marT="9525" marB="0" anchor="ctr"/>
                    </a:tc>
                    <a:extLst>
                      <a:ext uri="{0D108BD9-81ED-4DB2-BD59-A6C34878D82A}">
                        <a16:rowId xmlns:a16="http://schemas.microsoft.com/office/drawing/2014/main" val="3248650514"/>
                      </a:ext>
                    </a:extLst>
                  </a:tr>
                  <a:tr h="504000">
                    <a:tc>
                      <a:txBody>
                        <a:bodyPr/>
                        <a:lstStyle/>
                        <a:p>
                          <a:pPr algn="ctr" fontAlgn="b"/>
                          <a:r>
                            <a:rPr lang="it-IT" sz="1600" b="0" i="0" u="none" strike="noStrike" dirty="0">
                              <a:solidFill>
                                <a:srgbClr val="000000"/>
                              </a:solidFill>
                              <a:effectLst/>
                              <a:latin typeface="+mn-lt"/>
                            </a:rPr>
                            <a:t>0.2</a:t>
                          </a:r>
                        </a:p>
                      </a:txBody>
                      <a:tcPr marL="9525" marR="9525" marT="9525" marB="0" anchor="ct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.11</a:t>
                          </a:r>
                          <a:endParaRPr lang="it-IT"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algn="ctr" defTabSz="914400" rtl="0" eaLnBrk="1" fontAlgn="b" latinLnBrk="0" hangingPunct="1"/>
                          <a:r>
                            <a:rPr lang="it-IT" sz="1400" b="1" i="0" u="none" strike="noStrike" kern="1200" dirty="0" smtClean="0">
                              <a:solidFill>
                                <a:srgbClr val="000000"/>
                              </a:solidFill>
                              <a:effectLst/>
                              <a:latin typeface="+mn-lt"/>
                              <a:ea typeface="+mn-ea"/>
                              <a:cs typeface="+mn-cs"/>
                            </a:rPr>
                            <a:t>100</a:t>
                          </a:r>
                          <a:endParaRPr lang="it-IT" sz="1400" b="1"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2745006680"/>
                      </a:ext>
                    </a:extLst>
                  </a:tr>
                  <a:tr h="504000">
                    <a:tc>
                      <a:txBody>
                        <a:bodyPr/>
                        <a:lstStyle/>
                        <a:p>
                          <a:pPr algn="ctr" fontAlgn="b"/>
                          <a:r>
                            <a:rPr lang="it-IT" sz="1600" b="0" i="0" u="none" strike="noStrike" dirty="0">
                              <a:solidFill>
                                <a:srgbClr val="000000"/>
                              </a:solidFill>
                              <a:effectLst/>
                              <a:latin typeface="+mn-lt"/>
                            </a:rPr>
                            <a:t>0.2</a:t>
                          </a: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.27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a:t>
                          </a:r>
                          <a:endParaRPr lang="it-IT" sz="16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47</a:t>
                          </a: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1020031820"/>
                      </a:ext>
                    </a:extLst>
                  </a:tr>
                  <a:tr h="504000">
                    <a:tc>
                      <a:txBody>
                        <a:bodyPr/>
                        <a:lstStyle/>
                        <a:p>
                          <a:pPr algn="ctr" fontAlgn="b"/>
                          <a:r>
                            <a:rPr lang="it-IT" sz="1600" b="0" i="0" u="none" strike="noStrike" dirty="0">
                              <a:solidFill>
                                <a:srgbClr val="000000"/>
                              </a:solidFill>
                              <a:effectLst/>
                              <a:latin typeface="+mn-lt"/>
                            </a:rPr>
                            <a:t>0.5</a:t>
                          </a:r>
                        </a:p>
                      </a:txBody>
                      <a:tcPr marL="9525" marR="9525" marT="9525" marB="0" anchor="ctr">
                        <a:lnT w="28575" cap="flat" cmpd="sng" algn="ctr">
                          <a:solidFill>
                            <a:schemeClr val="accent2">
                              <a:lumMod val="75000"/>
                            </a:schemeClr>
                          </a:solidFill>
                          <a:prstDash val="solid"/>
                          <a:round/>
                          <a:headEnd type="none" w="med" len="med"/>
                          <a:tailEnd type="none" w="med" len="med"/>
                        </a:lnT>
                      </a:tcPr>
                    </a:tc>
                    <a:tc>
                      <a:txBody>
                        <a:bodyPr/>
                        <a:lstStyle/>
                        <a:p>
                          <a:pPr algn="ctr" fontAlgn="b"/>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𝑞</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.155 </a:t>
                          </a:r>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h</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.12  </a:t>
                          </a:r>
                          <a:endParaRPr lang="it-IT" sz="1400" b="0" i="0" u="none" strike="noStrike" dirty="0">
                            <a:solidFill>
                              <a:srgbClr val="000000"/>
                            </a:solidFill>
                            <a:effectLst/>
                            <a:latin typeface="Calibri" panose="020F0502020204030204" pitchFamily="34" charset="0"/>
                          </a:endParaRPr>
                        </a:p>
                      </a:txBody>
                      <a:tcPr marL="9525" marR="9525" marT="9525" marB="0" anchor="ctr">
                        <a:lnT w="28575" cap="flat" cmpd="sng" algn="ctr">
                          <a:solidFill>
                            <a:schemeClr val="accent2">
                              <a:lumMod val="75000"/>
                            </a:schemeClr>
                          </a:solidFill>
                          <a:prstDash val="solid"/>
                          <a:round/>
                          <a:headEnd type="none" w="med" len="med"/>
                          <a:tailEnd type="none" w="med" len="med"/>
                        </a:lnT>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25</a:t>
                          </a:r>
                        </a:p>
                      </a:txBody>
                      <a:tcPr marL="9525" marR="9525" marT="9525" marB="0" anchor="ctr">
                        <a:lnT w="28575" cap="flat" cmpd="sng" algn="ctr">
                          <a:solidFill>
                            <a:schemeClr val="accent2">
                              <a:lumMod val="75000"/>
                            </a:schemeClr>
                          </a:solidFill>
                          <a:prstDash val="solid"/>
                          <a:round/>
                          <a:headEnd type="none" w="med" len="med"/>
                          <a:tailEnd type="none" w="med" len="med"/>
                        </a:lnT>
                      </a:tcPr>
                    </a:tc>
                    <a:extLst>
                      <a:ext uri="{0D108BD9-81ED-4DB2-BD59-A6C34878D82A}">
                        <a16:rowId xmlns:a16="http://schemas.microsoft.com/office/drawing/2014/main" val="1588983302"/>
                      </a:ext>
                    </a:extLst>
                  </a:tr>
                  <a:tr h="504000">
                    <a:tc>
                      <a:txBody>
                        <a:bodyPr/>
                        <a:lstStyle/>
                        <a:p>
                          <a:pPr algn="ctr" fontAlgn="b"/>
                          <a:r>
                            <a:rPr lang="it-IT" sz="1600" b="0" i="0" u="none" strike="noStrike" dirty="0">
                              <a:solidFill>
                                <a:srgbClr val="000000"/>
                              </a:solidFill>
                              <a:effectLst/>
                              <a:latin typeface="+mn-lt"/>
                            </a:rPr>
                            <a:t>0.5</a:t>
                          </a:r>
                        </a:p>
                      </a:txBody>
                      <a:tcPr marL="9525" marR="9525" marT="9525" marB="0" anchor="ct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.11</a:t>
                          </a:r>
                          <a:endParaRPr lang="it-IT"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algn="ctr" defTabSz="914400" rtl="0" eaLnBrk="1" fontAlgn="b" latinLnBrk="0" hangingPunct="1"/>
                          <a:r>
                            <a:rPr lang="it-IT" sz="1400" b="1" i="0" u="none" strike="noStrike" kern="1200" dirty="0" smtClean="0">
                              <a:solidFill>
                                <a:srgbClr val="000000"/>
                              </a:solidFill>
                              <a:effectLst/>
                              <a:latin typeface="+mn-lt"/>
                              <a:ea typeface="+mn-ea"/>
                              <a:cs typeface="+mn-cs"/>
                            </a:rPr>
                            <a:t>26</a:t>
                          </a:r>
                          <a:endParaRPr lang="it-IT" sz="1400" b="1"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1065855158"/>
                      </a:ext>
                    </a:extLst>
                  </a:tr>
                  <a:tr h="504000">
                    <a:tc>
                      <a:txBody>
                        <a:bodyPr/>
                        <a:lstStyle/>
                        <a:p>
                          <a:pPr algn="ctr" fontAlgn="b"/>
                          <a:r>
                            <a:rPr lang="it-IT" sz="1600" b="0" i="0" u="none" strike="noStrike" dirty="0">
                              <a:solidFill>
                                <a:srgbClr val="000000"/>
                              </a:solidFill>
                              <a:effectLst/>
                              <a:latin typeface="+mn-lt"/>
                            </a:rPr>
                            <a:t>0.5</a:t>
                          </a: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.27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a:t>
                          </a:r>
                          <a:endParaRPr lang="it-IT" sz="16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18</a:t>
                          </a: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3612869657"/>
                      </a:ext>
                    </a:extLst>
                  </a:tr>
                  <a:tr h="504000">
                    <a:tc>
                      <a:txBody>
                        <a:bodyPr/>
                        <a:lstStyle/>
                        <a:p>
                          <a:pPr algn="ctr" fontAlgn="b"/>
                          <a:r>
                            <a:rPr lang="it-IT" sz="1600" b="0" i="0" u="none" strike="noStrike" dirty="0">
                              <a:solidFill>
                                <a:srgbClr val="000000"/>
                              </a:solidFill>
                              <a:effectLst/>
                              <a:latin typeface="+mn-lt"/>
                            </a:rPr>
                            <a:t>0.8</a:t>
                          </a:r>
                        </a:p>
                      </a:txBody>
                      <a:tcPr marL="9525" marR="9525" marT="9525" marB="0" anchor="ctr">
                        <a:lnT w="28575" cap="flat" cmpd="sng" algn="ctr">
                          <a:solidFill>
                            <a:schemeClr val="accent2">
                              <a:lumMod val="75000"/>
                            </a:schemeClr>
                          </a:solidFill>
                          <a:prstDash val="solid"/>
                          <a:round/>
                          <a:headEnd type="none" w="med" len="med"/>
                          <a:tailEnd type="none" w="med" len="med"/>
                        </a:lnT>
                      </a:tcPr>
                    </a:tc>
                    <a:tc>
                      <a:txBody>
                        <a:bodyPr/>
                        <a:lstStyle/>
                        <a:p>
                          <a:pPr algn="ctr" fontAlgn="b"/>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𝑞</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.155 </a:t>
                          </a:r>
                          <a14:m>
                            <m:oMath xmlns:m="http://schemas.openxmlformats.org/officeDocument/2006/math">
                              <m:sSub>
                                <m:sSubPr>
                                  <m:ctrlPr>
                                    <a:rPr lang="en-US" sz="1400" b="0" i="1" u="none" strike="noStrike" smtClean="0">
                                      <a:solidFill>
                                        <a:srgbClr val="000000"/>
                                      </a:solidFill>
                                      <a:effectLst/>
                                      <a:latin typeface="Cambria Math" panose="02040503050406030204" pitchFamily="18" charset="0"/>
                                    </a:rPr>
                                  </m:ctrlPr>
                                </m:sSubPr>
                                <m:e>
                                  <m:r>
                                    <a:rPr lang="en-US" sz="1400" b="0" i="1" u="none" strike="noStrike" smtClean="0">
                                      <a:solidFill>
                                        <a:srgbClr val="000000"/>
                                      </a:solidFill>
                                      <a:effectLst/>
                                      <a:latin typeface="Cambria Math" panose="02040503050406030204" pitchFamily="18" charset="0"/>
                                    </a:rPr>
                                    <m:t>𝑀</m:t>
                                  </m:r>
                                  <m:r>
                                    <a:rPr lang="en-US" sz="1400" b="0" i="1" u="none" strike="noStrike" smtClean="0">
                                      <a:solidFill>
                                        <a:srgbClr val="000000"/>
                                      </a:solidFill>
                                      <a:effectLst/>
                                      <a:latin typeface="Cambria Math" panose="02040503050406030204" pitchFamily="18" charset="0"/>
                                    </a:rPr>
                                    <m:t>2</m:t>
                                  </m:r>
                                </m:e>
                                <m:sub>
                                  <m:r>
                                    <a:rPr lang="en-US" sz="1400" b="0" i="1" u="none" strike="noStrike" smtClean="0">
                                      <a:solidFill>
                                        <a:srgbClr val="000000"/>
                                      </a:solidFill>
                                      <a:effectLst/>
                                      <a:latin typeface="Cambria Math" panose="02040503050406030204" pitchFamily="18" charset="0"/>
                                    </a:rPr>
                                    <m:t>h</m:t>
                                  </m:r>
                                </m:sub>
                              </m:sSub>
                              <m:r>
                                <a:rPr lang="en-US" sz="1400" b="0" i="1" u="none" strike="noStrike" smtClean="0">
                                  <a:solidFill>
                                    <a:srgbClr val="000000"/>
                                  </a:solidFill>
                                  <a:effectLst/>
                                  <a:latin typeface="Cambria Math" panose="02040503050406030204" pitchFamily="18" charset="0"/>
                                </a:rPr>
                                <m:t>=</m:t>
                              </m:r>
                              <m:r>
                                <a:rPr lang="en-US" sz="1400" b="0" i="0" u="none" strike="noStrike" smtClean="0">
                                  <a:solidFill>
                                    <a:srgbClr val="000000"/>
                                  </a:solidFill>
                                  <a:effectLst/>
                                  <a:latin typeface="Cambria Math" panose="02040503050406030204" pitchFamily="18" charset="0"/>
                                </a:rPr>
                                <m:t>0</m:t>
                              </m:r>
                            </m:oMath>
                          </a14:m>
                          <a:r>
                            <a:rPr lang="it-IT" sz="1400" b="0" i="0" u="none" strike="noStrike" dirty="0" smtClean="0">
                              <a:solidFill>
                                <a:srgbClr val="000000"/>
                              </a:solidFill>
                              <a:effectLst/>
                              <a:latin typeface="Calibri" panose="020F0502020204030204" pitchFamily="34" charset="0"/>
                            </a:rPr>
                            <a:t>.12  </a:t>
                          </a:r>
                          <a:endParaRPr lang="it-IT" sz="1400" b="0" i="0" u="none" strike="noStrike" dirty="0">
                            <a:solidFill>
                              <a:srgbClr val="000000"/>
                            </a:solidFill>
                            <a:effectLst/>
                            <a:latin typeface="Calibri" panose="020F0502020204030204" pitchFamily="34" charset="0"/>
                          </a:endParaRPr>
                        </a:p>
                      </a:txBody>
                      <a:tcPr marL="9525" marR="9525" marT="9525" marB="0" anchor="ctr">
                        <a:lnT w="28575" cap="flat" cmpd="sng" algn="ctr">
                          <a:solidFill>
                            <a:schemeClr val="accent2">
                              <a:lumMod val="75000"/>
                            </a:schemeClr>
                          </a:solidFill>
                          <a:prstDash val="solid"/>
                          <a:round/>
                          <a:headEnd type="none" w="med" len="med"/>
                          <a:tailEnd type="none" w="med" len="med"/>
                        </a:lnT>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11</a:t>
                          </a:r>
                        </a:p>
                      </a:txBody>
                      <a:tcPr marL="9525" marR="9525" marT="9525" marB="0" anchor="ctr">
                        <a:lnT w="28575" cap="flat" cmpd="sng" algn="ctr">
                          <a:solidFill>
                            <a:schemeClr val="accent2">
                              <a:lumMod val="75000"/>
                            </a:schemeClr>
                          </a:solidFill>
                          <a:prstDash val="solid"/>
                          <a:round/>
                          <a:headEnd type="none" w="med" len="med"/>
                          <a:tailEnd type="none" w="med" len="med"/>
                        </a:lnT>
                      </a:tcPr>
                    </a:tc>
                    <a:extLst>
                      <a:ext uri="{0D108BD9-81ED-4DB2-BD59-A6C34878D82A}">
                        <a16:rowId xmlns:a16="http://schemas.microsoft.com/office/drawing/2014/main" val="1121683254"/>
                      </a:ext>
                    </a:extLst>
                  </a:tr>
                  <a:tr h="504000">
                    <a:tc>
                      <a:txBody>
                        <a:bodyPr/>
                        <a:lstStyle/>
                        <a:p>
                          <a:pPr algn="ctr" fontAlgn="b"/>
                          <a:r>
                            <a:rPr lang="it-IT" sz="1600" b="0" i="0" u="none" strike="noStrike" dirty="0">
                              <a:solidFill>
                                <a:srgbClr val="000000"/>
                              </a:solidFill>
                              <a:effectLst/>
                              <a:latin typeface="+mn-lt"/>
                            </a:rPr>
                            <a:t>0.8</a:t>
                          </a:r>
                        </a:p>
                      </a:txBody>
                      <a:tcPr marL="9525" marR="9525" marT="9525" marB="0" anchor="ct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.11</a:t>
                          </a:r>
                          <a:endParaRPr lang="it-IT"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marL="0" algn="ctr" defTabSz="914400" rtl="0" eaLnBrk="1" fontAlgn="b" latinLnBrk="0" hangingPunct="1"/>
                          <a:r>
                            <a:rPr lang="it-IT" sz="1400" b="1" i="0" u="none" strike="noStrike" kern="1200" dirty="0" smtClean="0">
                              <a:solidFill>
                                <a:srgbClr val="000000"/>
                              </a:solidFill>
                              <a:effectLst/>
                              <a:latin typeface="+mn-lt"/>
                              <a:ea typeface="+mn-ea"/>
                              <a:cs typeface="+mn-cs"/>
                            </a:rPr>
                            <a:t>12</a:t>
                          </a:r>
                          <a:endParaRPr lang="it-IT" sz="1400" b="1"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1204139816"/>
                      </a:ext>
                    </a:extLst>
                  </a:tr>
                  <a:tr h="504000">
                    <a:tc>
                      <a:txBody>
                        <a:bodyPr/>
                        <a:lstStyle/>
                        <a:p>
                          <a:pPr algn="ctr" fontAlgn="b"/>
                          <a:r>
                            <a:rPr lang="it-IT" sz="1600" b="0" i="0" u="none" strike="noStrike" dirty="0">
                              <a:solidFill>
                                <a:srgbClr val="000000"/>
                              </a:solidFill>
                              <a:effectLst/>
                              <a:latin typeface="+mn-lt"/>
                            </a:rPr>
                            <a:t>0.8</a:t>
                          </a: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algn="ctr" fontAlgn="b"/>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𝑞</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.27 </a:t>
                          </a:r>
                          <a14:m>
                            <m:oMath xmlns:m="http://schemas.openxmlformats.org/officeDocument/2006/math">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𝑀</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2</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h</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cs typeface="+mn-cs"/>
                                </a:rPr>
                                <m:t>0</m:t>
                              </m:r>
                            </m:oMath>
                          </a14:m>
                          <a:r>
                            <a:rPr kumimoji="0" lang="it-IT" sz="1400" b="0" i="0" u="none" strike="noStrike" kern="1200" cap="none" spc="0" normalizeH="0" baseline="0" noProof="0" dirty="0" smtClean="0">
                              <a:ln>
                                <a:noFill/>
                              </a:ln>
                              <a:solidFill>
                                <a:srgbClr val="000000"/>
                              </a:solidFill>
                              <a:effectLst/>
                              <a:uLnTx/>
                              <a:uFillTx/>
                              <a:latin typeface="Calibri" panose="020F0502020204030204" pitchFamily="34" charset="0"/>
                              <a:ea typeface="SimSun"/>
                              <a:cs typeface="+mn-cs"/>
                            </a:rPr>
                            <a:t>.12</a:t>
                          </a:r>
                          <a:endParaRPr lang="it-IT" sz="1600" b="0" i="0" u="none" strike="noStrike" dirty="0">
                            <a:solidFill>
                              <a:srgbClr val="000000"/>
                            </a:solidFill>
                            <a:effectLst/>
                            <a:latin typeface="Calibri" panose="020F0502020204030204" pitchFamily="34" charset="0"/>
                          </a:endParaRP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9</a:t>
                          </a: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4117802576"/>
                      </a:ext>
                    </a:extLst>
                  </a:tr>
                </a:tbl>
              </a:graphicData>
            </a:graphic>
          </p:graphicFrame>
        </mc:Choice>
        <mc:Fallback>
          <p:graphicFrame>
            <p:nvGraphicFramePr>
              <p:cNvPr id="11" name="Table 10"/>
              <p:cNvGraphicFramePr>
                <a:graphicFrameLocks noGrp="1"/>
              </p:cNvGraphicFramePr>
              <p:nvPr>
                <p:extLst>
                  <p:ext uri="{D42A27DB-BD31-4B8C-83A1-F6EECF244321}">
                    <p14:modId xmlns:p14="http://schemas.microsoft.com/office/powerpoint/2010/main" val="3120961647"/>
                  </p:ext>
                </p:extLst>
              </p:nvPr>
            </p:nvGraphicFramePr>
            <p:xfrm>
              <a:off x="395536" y="1769123"/>
              <a:ext cx="2804103" cy="4972245"/>
            </p:xfrm>
            <a:graphic>
              <a:graphicData uri="http://schemas.openxmlformats.org/drawingml/2006/table">
                <a:tbl>
                  <a:tblPr>
                    <a:tableStyleId>{284E427A-3D55-4303-BF80-6455036E1DE7}</a:tableStyleId>
                  </a:tblPr>
                  <a:tblGrid>
                    <a:gridCol w="692577">
                      <a:extLst>
                        <a:ext uri="{9D8B030D-6E8A-4147-A177-3AD203B41FA5}">
                          <a16:colId xmlns:a16="http://schemas.microsoft.com/office/drawing/2014/main" val="941547877"/>
                        </a:ext>
                      </a:extLst>
                    </a:gridCol>
                    <a:gridCol w="1247430">
                      <a:extLst>
                        <a:ext uri="{9D8B030D-6E8A-4147-A177-3AD203B41FA5}">
                          <a16:colId xmlns:a16="http://schemas.microsoft.com/office/drawing/2014/main" val="3675859732"/>
                        </a:ext>
                      </a:extLst>
                    </a:gridCol>
                    <a:gridCol w="864096">
                      <a:extLst>
                        <a:ext uri="{9D8B030D-6E8A-4147-A177-3AD203B41FA5}">
                          <a16:colId xmlns:a16="http://schemas.microsoft.com/office/drawing/2014/main" val="2125647621"/>
                        </a:ext>
                      </a:extLst>
                    </a:gridCol>
                  </a:tblGrid>
                  <a:tr h="436245">
                    <a:tc>
                      <a:txBody>
                        <a:bodyPr/>
                        <a:lstStyle/>
                        <a:p>
                          <a:pPr algn="ctr" fontAlgn="b"/>
                          <a:r>
                            <a:rPr lang="it-IT" sz="1400" b="1" u="none" strike="noStrike" dirty="0">
                              <a:effectLst/>
                            </a:rPr>
                            <a:t>Effect Size</a:t>
                          </a:r>
                          <a:endParaRPr lang="it-IT" sz="14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400" b="1" u="none" strike="noStrike" dirty="0">
                              <a:effectLst/>
                            </a:rPr>
                            <a:t>Margin</a:t>
                          </a:r>
                          <a:endParaRPr lang="it-IT" sz="14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tc>
                      <a:txBody>
                        <a:bodyPr/>
                        <a:lstStyle/>
                        <a:p>
                          <a:pPr algn="ctr" fontAlgn="b"/>
                          <a:r>
                            <a:rPr lang="it-IT" sz="1400" b="1" u="none" strike="noStrike" dirty="0">
                              <a:effectLst/>
                            </a:rPr>
                            <a:t>sample size</a:t>
                          </a:r>
                          <a:endParaRPr lang="it-IT" sz="1400" b="1" i="0" u="none" strike="noStrike" dirty="0">
                            <a:solidFill>
                              <a:srgbClr val="000000"/>
                            </a:solidFill>
                            <a:effectLst/>
                            <a:latin typeface="Calibri" panose="020F0502020204030204" pitchFamily="34" charset="0"/>
                          </a:endParaRPr>
                        </a:p>
                      </a:txBody>
                      <a:tcPr marL="9525" marR="9525" marT="9525" marB="0" anchor="ctr">
                        <a:solidFill>
                          <a:schemeClr val="accent2">
                            <a:lumMod val="60000"/>
                            <a:lumOff val="40000"/>
                          </a:schemeClr>
                        </a:solidFill>
                      </a:tcPr>
                    </a:tc>
                    <a:extLst>
                      <a:ext uri="{0D108BD9-81ED-4DB2-BD59-A6C34878D82A}">
                        <a16:rowId xmlns:a16="http://schemas.microsoft.com/office/drawing/2014/main" val="1272357810"/>
                      </a:ext>
                    </a:extLst>
                  </a:tr>
                  <a:tr h="504000">
                    <a:tc>
                      <a:txBody>
                        <a:bodyPr/>
                        <a:lstStyle/>
                        <a:p>
                          <a:pPr algn="ctr" fontAlgn="b"/>
                          <a:r>
                            <a:rPr lang="it-IT" sz="1600" b="0" i="0" u="none" strike="noStrike" dirty="0">
                              <a:solidFill>
                                <a:srgbClr val="000000"/>
                              </a:solidFill>
                              <a:effectLst/>
                              <a:latin typeface="+mn-lt"/>
                            </a:rPr>
                            <a:t>0.2</a:t>
                          </a:r>
                        </a:p>
                      </a:txBody>
                      <a:tcPr marL="9525" marR="9525" marT="9525" marB="0" anchor="ctr"/>
                    </a:tc>
                    <a:tc>
                      <a:txBody>
                        <a:bodyPr/>
                        <a:lstStyle/>
                        <a:p>
                          <a:endParaRPr lang="it-IT"/>
                        </a:p>
                      </a:txBody>
                      <a:tcPr marL="9525" marR="9525" marT="9525" marB="0" anchor="ctr">
                        <a:blipFill>
                          <a:blip r:embed="rId3"/>
                          <a:stretch>
                            <a:fillRect l="-59024" t="-96341" r="-74146" b="-824390"/>
                          </a:stretch>
                        </a:blipFill>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89</a:t>
                          </a:r>
                        </a:p>
                      </a:txBody>
                      <a:tcPr marL="9525" marR="9525" marT="9525" marB="0" anchor="ctr"/>
                    </a:tc>
                    <a:extLst>
                      <a:ext uri="{0D108BD9-81ED-4DB2-BD59-A6C34878D82A}">
                        <a16:rowId xmlns:a16="http://schemas.microsoft.com/office/drawing/2014/main" val="3248650514"/>
                      </a:ext>
                    </a:extLst>
                  </a:tr>
                  <a:tr h="504000">
                    <a:tc>
                      <a:txBody>
                        <a:bodyPr/>
                        <a:lstStyle/>
                        <a:p>
                          <a:pPr algn="ctr" fontAlgn="b"/>
                          <a:r>
                            <a:rPr lang="it-IT" sz="1600" b="0" i="0" u="none" strike="noStrike" dirty="0">
                              <a:solidFill>
                                <a:srgbClr val="000000"/>
                              </a:solidFill>
                              <a:effectLst/>
                              <a:latin typeface="+mn-lt"/>
                            </a:rPr>
                            <a:t>0.2</a:t>
                          </a:r>
                        </a:p>
                      </a:txBody>
                      <a:tcPr marL="9525" marR="9525" marT="9525" marB="0" anchor="ctr"/>
                    </a:tc>
                    <a:tc>
                      <a:txBody>
                        <a:bodyPr/>
                        <a:lstStyle/>
                        <a:p>
                          <a:endParaRPr lang="it-IT"/>
                        </a:p>
                      </a:txBody>
                      <a:tcPr marL="9525" marR="9525" marT="9525" marB="0" anchor="ctr">
                        <a:blipFill>
                          <a:blip r:embed="rId3"/>
                          <a:stretch>
                            <a:fillRect l="-59024" t="-193976" r="-74146" b="-714458"/>
                          </a:stretch>
                        </a:blipFill>
                      </a:tcPr>
                    </a:tc>
                    <a:tc>
                      <a:txBody>
                        <a:bodyPr/>
                        <a:lstStyle/>
                        <a:p>
                          <a:pPr marL="0" algn="ctr" defTabSz="914400" rtl="0" eaLnBrk="1" fontAlgn="b" latinLnBrk="0" hangingPunct="1"/>
                          <a:r>
                            <a:rPr lang="it-IT" sz="1400" b="1" i="0" u="none" strike="noStrike" kern="1200" dirty="0" smtClean="0">
                              <a:solidFill>
                                <a:srgbClr val="000000"/>
                              </a:solidFill>
                              <a:effectLst/>
                              <a:latin typeface="+mn-lt"/>
                              <a:ea typeface="+mn-ea"/>
                              <a:cs typeface="+mn-cs"/>
                            </a:rPr>
                            <a:t>100</a:t>
                          </a:r>
                          <a:endParaRPr lang="it-IT" sz="1400" b="1"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2745006680"/>
                      </a:ext>
                    </a:extLst>
                  </a:tr>
                  <a:tr h="504000">
                    <a:tc>
                      <a:txBody>
                        <a:bodyPr/>
                        <a:lstStyle/>
                        <a:p>
                          <a:pPr algn="ctr" fontAlgn="b"/>
                          <a:r>
                            <a:rPr lang="it-IT" sz="1600" b="0" i="0" u="none" strike="noStrike" dirty="0">
                              <a:solidFill>
                                <a:srgbClr val="000000"/>
                              </a:solidFill>
                              <a:effectLst/>
                              <a:latin typeface="+mn-lt"/>
                            </a:rPr>
                            <a:t>0.2</a:t>
                          </a: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endParaRPr lang="it-IT"/>
                        </a:p>
                      </a:txBody>
                      <a:tcPr marL="9525" marR="9525" marT="9525" marB="0" anchor="ctr">
                        <a:lnB w="28575" cap="flat" cmpd="sng" algn="ctr">
                          <a:solidFill>
                            <a:schemeClr val="accent2">
                              <a:lumMod val="75000"/>
                            </a:schemeClr>
                          </a:solidFill>
                          <a:prstDash val="solid"/>
                          <a:round/>
                          <a:headEnd type="none" w="med" len="med"/>
                          <a:tailEnd type="none" w="med" len="med"/>
                        </a:lnB>
                        <a:blipFill>
                          <a:blip r:embed="rId3"/>
                          <a:stretch>
                            <a:fillRect l="-59024" t="-293976" r="-74146" b="-614458"/>
                          </a:stretch>
                        </a:blipFill>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47</a:t>
                          </a: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1020031820"/>
                      </a:ext>
                    </a:extLst>
                  </a:tr>
                  <a:tr h="504000">
                    <a:tc>
                      <a:txBody>
                        <a:bodyPr/>
                        <a:lstStyle/>
                        <a:p>
                          <a:pPr algn="ctr" fontAlgn="b"/>
                          <a:r>
                            <a:rPr lang="it-IT" sz="1600" b="0" i="0" u="none" strike="noStrike" dirty="0">
                              <a:solidFill>
                                <a:srgbClr val="000000"/>
                              </a:solidFill>
                              <a:effectLst/>
                              <a:latin typeface="+mn-lt"/>
                            </a:rPr>
                            <a:t>0.5</a:t>
                          </a:r>
                        </a:p>
                      </a:txBody>
                      <a:tcPr marL="9525" marR="9525" marT="9525" marB="0" anchor="ctr">
                        <a:lnT w="28575" cap="flat" cmpd="sng" algn="ctr">
                          <a:solidFill>
                            <a:schemeClr val="accent2">
                              <a:lumMod val="75000"/>
                            </a:schemeClr>
                          </a:solidFill>
                          <a:prstDash val="solid"/>
                          <a:round/>
                          <a:headEnd type="none" w="med" len="med"/>
                          <a:tailEnd type="none" w="med" len="med"/>
                        </a:lnT>
                      </a:tcPr>
                    </a:tc>
                    <a:tc>
                      <a:txBody>
                        <a:bodyPr/>
                        <a:lstStyle/>
                        <a:p>
                          <a:endParaRPr lang="it-IT"/>
                        </a:p>
                      </a:txBody>
                      <a:tcPr marL="9525" marR="9525" marT="9525" marB="0" anchor="ctr">
                        <a:lnT w="28575" cap="flat" cmpd="sng" algn="ctr">
                          <a:solidFill>
                            <a:schemeClr val="accent2">
                              <a:lumMod val="75000"/>
                            </a:schemeClr>
                          </a:solidFill>
                          <a:prstDash val="solid"/>
                          <a:round/>
                          <a:headEnd type="none" w="med" len="med"/>
                          <a:tailEnd type="none" w="med" len="med"/>
                        </a:lnT>
                        <a:blipFill>
                          <a:blip r:embed="rId3"/>
                          <a:stretch>
                            <a:fillRect l="-59024" t="-398780" r="-74146" b="-521951"/>
                          </a:stretch>
                        </a:blipFill>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25</a:t>
                          </a:r>
                        </a:p>
                      </a:txBody>
                      <a:tcPr marL="9525" marR="9525" marT="9525" marB="0" anchor="ctr">
                        <a:lnT w="28575" cap="flat" cmpd="sng" algn="ctr">
                          <a:solidFill>
                            <a:schemeClr val="accent2">
                              <a:lumMod val="75000"/>
                            </a:schemeClr>
                          </a:solidFill>
                          <a:prstDash val="solid"/>
                          <a:round/>
                          <a:headEnd type="none" w="med" len="med"/>
                          <a:tailEnd type="none" w="med" len="med"/>
                        </a:lnT>
                      </a:tcPr>
                    </a:tc>
                    <a:extLst>
                      <a:ext uri="{0D108BD9-81ED-4DB2-BD59-A6C34878D82A}">
                        <a16:rowId xmlns:a16="http://schemas.microsoft.com/office/drawing/2014/main" val="1588983302"/>
                      </a:ext>
                    </a:extLst>
                  </a:tr>
                  <a:tr h="504000">
                    <a:tc>
                      <a:txBody>
                        <a:bodyPr/>
                        <a:lstStyle/>
                        <a:p>
                          <a:pPr algn="ctr" fontAlgn="b"/>
                          <a:r>
                            <a:rPr lang="it-IT" sz="1600" b="0" i="0" u="none" strike="noStrike" dirty="0">
                              <a:solidFill>
                                <a:srgbClr val="000000"/>
                              </a:solidFill>
                              <a:effectLst/>
                              <a:latin typeface="+mn-lt"/>
                            </a:rPr>
                            <a:t>0.5</a:t>
                          </a:r>
                        </a:p>
                      </a:txBody>
                      <a:tcPr marL="9525" marR="9525" marT="9525" marB="0" anchor="ctr"/>
                    </a:tc>
                    <a:tc>
                      <a:txBody>
                        <a:bodyPr/>
                        <a:lstStyle/>
                        <a:p>
                          <a:endParaRPr lang="it-IT"/>
                        </a:p>
                      </a:txBody>
                      <a:tcPr marL="9525" marR="9525" marT="9525" marB="0" anchor="ctr">
                        <a:blipFill>
                          <a:blip r:embed="rId3"/>
                          <a:stretch>
                            <a:fillRect l="-59024" t="-492771" r="-74146" b="-415663"/>
                          </a:stretch>
                        </a:blipFill>
                      </a:tcPr>
                    </a:tc>
                    <a:tc>
                      <a:txBody>
                        <a:bodyPr/>
                        <a:lstStyle/>
                        <a:p>
                          <a:pPr marL="0" algn="ctr" defTabSz="914400" rtl="0" eaLnBrk="1" fontAlgn="b" latinLnBrk="0" hangingPunct="1"/>
                          <a:r>
                            <a:rPr lang="it-IT" sz="1400" b="1" i="0" u="none" strike="noStrike" kern="1200" dirty="0" smtClean="0">
                              <a:solidFill>
                                <a:srgbClr val="000000"/>
                              </a:solidFill>
                              <a:effectLst/>
                              <a:latin typeface="+mn-lt"/>
                              <a:ea typeface="+mn-ea"/>
                              <a:cs typeface="+mn-cs"/>
                            </a:rPr>
                            <a:t>26</a:t>
                          </a:r>
                          <a:endParaRPr lang="it-IT" sz="1400" b="1"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1065855158"/>
                      </a:ext>
                    </a:extLst>
                  </a:tr>
                  <a:tr h="504000">
                    <a:tc>
                      <a:txBody>
                        <a:bodyPr/>
                        <a:lstStyle/>
                        <a:p>
                          <a:pPr algn="ctr" fontAlgn="b"/>
                          <a:r>
                            <a:rPr lang="it-IT" sz="1600" b="0" i="0" u="none" strike="noStrike" dirty="0">
                              <a:solidFill>
                                <a:srgbClr val="000000"/>
                              </a:solidFill>
                              <a:effectLst/>
                              <a:latin typeface="+mn-lt"/>
                            </a:rPr>
                            <a:t>0.5</a:t>
                          </a: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endParaRPr lang="it-IT"/>
                        </a:p>
                      </a:txBody>
                      <a:tcPr marL="9525" marR="9525" marT="9525" marB="0" anchor="ctr">
                        <a:lnB w="28575" cap="flat" cmpd="sng" algn="ctr">
                          <a:solidFill>
                            <a:schemeClr val="accent2">
                              <a:lumMod val="75000"/>
                            </a:schemeClr>
                          </a:solidFill>
                          <a:prstDash val="solid"/>
                          <a:round/>
                          <a:headEnd type="none" w="med" len="med"/>
                          <a:tailEnd type="none" w="med" len="med"/>
                        </a:lnB>
                        <a:blipFill>
                          <a:blip r:embed="rId3"/>
                          <a:stretch>
                            <a:fillRect l="-59024" t="-592771" r="-74146" b="-315663"/>
                          </a:stretch>
                        </a:blipFill>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18</a:t>
                          </a: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3612869657"/>
                      </a:ext>
                    </a:extLst>
                  </a:tr>
                  <a:tr h="504000">
                    <a:tc>
                      <a:txBody>
                        <a:bodyPr/>
                        <a:lstStyle/>
                        <a:p>
                          <a:pPr algn="ctr" fontAlgn="b"/>
                          <a:r>
                            <a:rPr lang="it-IT" sz="1600" b="0" i="0" u="none" strike="noStrike" dirty="0">
                              <a:solidFill>
                                <a:srgbClr val="000000"/>
                              </a:solidFill>
                              <a:effectLst/>
                              <a:latin typeface="+mn-lt"/>
                            </a:rPr>
                            <a:t>0.8</a:t>
                          </a:r>
                        </a:p>
                      </a:txBody>
                      <a:tcPr marL="9525" marR="9525" marT="9525" marB="0" anchor="ctr">
                        <a:lnT w="28575" cap="flat" cmpd="sng" algn="ctr">
                          <a:solidFill>
                            <a:schemeClr val="accent2">
                              <a:lumMod val="75000"/>
                            </a:schemeClr>
                          </a:solidFill>
                          <a:prstDash val="solid"/>
                          <a:round/>
                          <a:headEnd type="none" w="med" len="med"/>
                          <a:tailEnd type="none" w="med" len="med"/>
                        </a:lnT>
                      </a:tcPr>
                    </a:tc>
                    <a:tc>
                      <a:txBody>
                        <a:bodyPr/>
                        <a:lstStyle/>
                        <a:p>
                          <a:endParaRPr lang="it-IT"/>
                        </a:p>
                      </a:txBody>
                      <a:tcPr marL="9525" marR="9525" marT="9525" marB="0" anchor="ctr">
                        <a:lnT w="28575" cap="flat" cmpd="sng" algn="ctr">
                          <a:solidFill>
                            <a:schemeClr val="accent2">
                              <a:lumMod val="75000"/>
                            </a:schemeClr>
                          </a:solidFill>
                          <a:prstDash val="solid"/>
                          <a:round/>
                          <a:headEnd type="none" w="med" len="med"/>
                          <a:tailEnd type="none" w="med" len="med"/>
                        </a:lnT>
                        <a:blipFill>
                          <a:blip r:embed="rId3"/>
                          <a:stretch>
                            <a:fillRect l="-59024" t="-692771" r="-74146" b="-215663"/>
                          </a:stretch>
                        </a:blipFill>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11</a:t>
                          </a:r>
                        </a:p>
                      </a:txBody>
                      <a:tcPr marL="9525" marR="9525" marT="9525" marB="0" anchor="ctr">
                        <a:lnT w="28575" cap="flat" cmpd="sng" algn="ctr">
                          <a:solidFill>
                            <a:schemeClr val="accent2">
                              <a:lumMod val="75000"/>
                            </a:schemeClr>
                          </a:solidFill>
                          <a:prstDash val="solid"/>
                          <a:round/>
                          <a:headEnd type="none" w="med" len="med"/>
                          <a:tailEnd type="none" w="med" len="med"/>
                        </a:lnT>
                      </a:tcPr>
                    </a:tc>
                    <a:extLst>
                      <a:ext uri="{0D108BD9-81ED-4DB2-BD59-A6C34878D82A}">
                        <a16:rowId xmlns:a16="http://schemas.microsoft.com/office/drawing/2014/main" val="1121683254"/>
                      </a:ext>
                    </a:extLst>
                  </a:tr>
                  <a:tr h="504000">
                    <a:tc>
                      <a:txBody>
                        <a:bodyPr/>
                        <a:lstStyle/>
                        <a:p>
                          <a:pPr algn="ctr" fontAlgn="b"/>
                          <a:r>
                            <a:rPr lang="it-IT" sz="1600" b="0" i="0" u="none" strike="noStrike" dirty="0">
                              <a:solidFill>
                                <a:srgbClr val="000000"/>
                              </a:solidFill>
                              <a:effectLst/>
                              <a:latin typeface="+mn-lt"/>
                            </a:rPr>
                            <a:t>0.8</a:t>
                          </a:r>
                        </a:p>
                      </a:txBody>
                      <a:tcPr marL="9525" marR="9525" marT="9525" marB="0" anchor="ctr"/>
                    </a:tc>
                    <a:tc>
                      <a:txBody>
                        <a:bodyPr/>
                        <a:lstStyle/>
                        <a:p>
                          <a:endParaRPr lang="it-IT"/>
                        </a:p>
                      </a:txBody>
                      <a:tcPr marL="9525" marR="9525" marT="9525" marB="0" anchor="ctr">
                        <a:blipFill>
                          <a:blip r:embed="rId3"/>
                          <a:stretch>
                            <a:fillRect l="-59024" t="-802439" r="-74146" b="-118293"/>
                          </a:stretch>
                        </a:blipFill>
                      </a:tcPr>
                    </a:tc>
                    <a:tc>
                      <a:txBody>
                        <a:bodyPr/>
                        <a:lstStyle/>
                        <a:p>
                          <a:pPr marL="0" algn="ctr" defTabSz="914400" rtl="0" eaLnBrk="1" fontAlgn="b" latinLnBrk="0" hangingPunct="1"/>
                          <a:r>
                            <a:rPr lang="it-IT" sz="1400" b="1" i="0" u="none" strike="noStrike" kern="1200" dirty="0" smtClean="0">
                              <a:solidFill>
                                <a:srgbClr val="000000"/>
                              </a:solidFill>
                              <a:effectLst/>
                              <a:latin typeface="+mn-lt"/>
                              <a:ea typeface="+mn-ea"/>
                              <a:cs typeface="+mn-cs"/>
                            </a:rPr>
                            <a:t>12</a:t>
                          </a:r>
                          <a:endParaRPr lang="it-IT" sz="1400" b="1"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1204139816"/>
                      </a:ext>
                    </a:extLst>
                  </a:tr>
                  <a:tr h="504000">
                    <a:tc>
                      <a:txBody>
                        <a:bodyPr/>
                        <a:lstStyle/>
                        <a:p>
                          <a:pPr algn="ctr" fontAlgn="b"/>
                          <a:r>
                            <a:rPr lang="it-IT" sz="1600" b="0" i="0" u="none" strike="noStrike" dirty="0">
                              <a:solidFill>
                                <a:srgbClr val="000000"/>
                              </a:solidFill>
                              <a:effectLst/>
                              <a:latin typeface="+mn-lt"/>
                            </a:rPr>
                            <a:t>0.8</a:t>
                          </a:r>
                        </a:p>
                      </a:txBody>
                      <a:tcPr marL="9525" marR="9525" marT="9525" marB="0" anchor="ctr">
                        <a:lnB w="28575" cap="flat" cmpd="sng" algn="ctr">
                          <a:solidFill>
                            <a:schemeClr val="accent2">
                              <a:lumMod val="75000"/>
                            </a:schemeClr>
                          </a:solidFill>
                          <a:prstDash val="solid"/>
                          <a:round/>
                          <a:headEnd type="none" w="med" len="med"/>
                          <a:tailEnd type="none" w="med" len="med"/>
                        </a:lnB>
                      </a:tcPr>
                    </a:tc>
                    <a:tc>
                      <a:txBody>
                        <a:bodyPr/>
                        <a:lstStyle/>
                        <a:p>
                          <a:endParaRPr lang="it-IT"/>
                        </a:p>
                      </a:txBody>
                      <a:tcPr marL="9525" marR="9525" marT="9525" marB="0" anchor="ctr">
                        <a:lnB w="28575" cap="flat" cmpd="sng" algn="ctr">
                          <a:solidFill>
                            <a:schemeClr val="accent2">
                              <a:lumMod val="75000"/>
                            </a:schemeClr>
                          </a:solidFill>
                          <a:prstDash val="solid"/>
                          <a:round/>
                          <a:headEnd type="none" w="med" len="med"/>
                          <a:tailEnd type="none" w="med" len="med"/>
                        </a:lnB>
                        <a:blipFill>
                          <a:blip r:embed="rId3"/>
                          <a:stretch>
                            <a:fillRect l="-59024" t="-891566" r="-74146" b="-16867"/>
                          </a:stretch>
                        </a:blipFill>
                      </a:tcPr>
                    </a:tc>
                    <a:tc>
                      <a:txBody>
                        <a:bodyPr/>
                        <a:lstStyle/>
                        <a:p>
                          <a:pPr marL="0" algn="ctr" defTabSz="914400" rtl="0" eaLnBrk="1" fontAlgn="b" latinLnBrk="0" hangingPunct="1"/>
                          <a:r>
                            <a:rPr lang="it-IT" sz="1400" b="1" i="0" u="none" strike="noStrike" kern="1200" dirty="0">
                              <a:solidFill>
                                <a:srgbClr val="000000"/>
                              </a:solidFill>
                              <a:effectLst/>
                              <a:latin typeface="+mn-lt"/>
                              <a:ea typeface="+mn-ea"/>
                              <a:cs typeface="+mn-cs"/>
                            </a:rPr>
                            <a:t>9</a:t>
                          </a:r>
                        </a:p>
                      </a:txBody>
                      <a:tcPr marL="9525" marR="9525" marT="9525" marB="0" anchor="ctr">
                        <a:lnB w="28575" cap="flat" cmpd="sng" algn="ctr">
                          <a:solidFill>
                            <a:schemeClr val="accent2">
                              <a:lumMod val="75000"/>
                            </a:schemeClr>
                          </a:solidFill>
                          <a:prstDash val="solid"/>
                          <a:round/>
                          <a:headEnd type="none" w="med" len="med"/>
                          <a:tailEnd type="none" w="med" len="med"/>
                        </a:lnB>
                      </a:tcPr>
                    </a:tc>
                    <a:extLst>
                      <a:ext uri="{0D108BD9-81ED-4DB2-BD59-A6C34878D82A}">
                        <a16:rowId xmlns:a16="http://schemas.microsoft.com/office/drawing/2014/main" val="4117802576"/>
                      </a:ext>
                    </a:extLst>
                  </a:tr>
                </a:tbl>
              </a:graphicData>
            </a:graphic>
          </p:graphicFrame>
        </mc:Fallback>
      </mc:AlternateContent>
      <p:sp>
        <p:nvSpPr>
          <p:cNvPr id="14" name="TextBox 13"/>
          <p:cNvSpPr txBox="1"/>
          <p:nvPr/>
        </p:nvSpPr>
        <p:spPr>
          <a:xfrm>
            <a:off x="4042526" y="1966903"/>
            <a:ext cx="3312368" cy="3693319"/>
          </a:xfrm>
          <a:prstGeom prst="rect">
            <a:avLst/>
          </a:prstGeom>
          <a:noFill/>
        </p:spPr>
        <p:txBody>
          <a:bodyPr wrap="square" rtlCol="0">
            <a:spAutoFit/>
          </a:bodyPr>
          <a:lstStyle/>
          <a:p>
            <a:pPr marL="342900" indent="-342900">
              <a:buAutoNum type="arabicPeriod"/>
            </a:pPr>
            <a:r>
              <a:rPr lang="en-US" b="0" dirty="0" smtClean="0"/>
              <a:t>For greater effect sizes the sample sizes, across non inferiority margins, are more </a:t>
            </a:r>
            <a:r>
              <a:rPr lang="en-US" b="0" dirty="0" smtClean="0"/>
              <a:t>similar</a:t>
            </a:r>
          </a:p>
          <a:p>
            <a:pPr marL="342900" indent="-342900">
              <a:buAutoNum type="arabicPeriod"/>
            </a:pPr>
            <a:r>
              <a:rPr lang="en-US" b="0" dirty="0" smtClean="0"/>
              <a:t>Generally sample size increase in decreasing margin.</a:t>
            </a:r>
            <a:endParaRPr lang="en-US" b="0" dirty="0" smtClean="0"/>
          </a:p>
          <a:p>
            <a:pPr marL="342900" indent="-342900">
              <a:buAutoNum type="arabicPeriod"/>
            </a:pPr>
            <a:r>
              <a:rPr lang="en-US" b="0" dirty="0" smtClean="0"/>
              <a:t>The pooled meta analysis estimate is a good compromise between a margin derived by a an optimistic and a pessimistic active control effect size</a:t>
            </a:r>
            <a:endParaRPr lang="it-IT" b="0" dirty="0"/>
          </a:p>
        </p:txBody>
      </p:sp>
    </p:spTree>
    <p:extLst>
      <p:ext uri="{BB962C8B-B14F-4D97-AF65-F5344CB8AC3E}">
        <p14:creationId xmlns:p14="http://schemas.microsoft.com/office/powerpoint/2010/main" val="31151924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2718558" y="97561"/>
            <a:ext cx="5960305" cy="1099192"/>
          </a:xfrm>
        </p:spPr>
        <p:txBody>
          <a:bodyPr/>
          <a:lstStyle/>
          <a:p>
            <a:r>
              <a:rPr lang="en-US" sz="2800" i="1" dirty="0" smtClean="0"/>
              <a:t>Conclusion</a:t>
            </a:r>
            <a:br>
              <a:rPr lang="en-US" sz="2800" i="1" dirty="0" smtClean="0"/>
            </a:br>
            <a:endParaRPr lang="en-US" sz="2800" dirty="0"/>
          </a:p>
        </p:txBody>
      </p:sp>
      <p:sp>
        <p:nvSpPr>
          <p:cNvPr id="2" name="Slide Number Placeholder 1"/>
          <p:cNvSpPr>
            <a:spLocks noGrp="1"/>
          </p:cNvSpPr>
          <p:nvPr>
            <p:ph type="sldNum"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tab pos="723900" algn="l"/>
                <a:tab pos="1447800" algn="l"/>
              </a:tabLst>
              <a:defRPr/>
            </a:pPr>
            <a:fld id="{5867635A-2F82-4861-BD59-9A8888540D8B}" type="slidenum">
              <a:rPr kumimoji="0" lang="it-IT" sz="1800" b="1" i="0" u="none" strike="noStrike" kern="1200" cap="none" spc="0" normalizeH="0" baseline="0" noProof="0" smtClean="0">
                <a:ln>
                  <a:noFill/>
                </a:ln>
                <a:solidFill>
                  <a:srgbClr val="000000"/>
                </a:solidFill>
                <a:effectLst/>
                <a:uLnTx/>
                <a:uFillTx/>
                <a:latin typeface="Arial"/>
                <a:ea typeface="SimSun"/>
                <a:cs typeface="Arial Unicode MS" charset="0"/>
              </a:rPr>
              <a:pPr marL="0" marR="0" lvl="0" indent="0" algn="l" defTabSz="914400" rtl="0" eaLnBrk="1" fontAlgn="auto" latinLnBrk="0" hangingPunct="1">
                <a:lnSpc>
                  <a:spcPct val="100000"/>
                </a:lnSpc>
                <a:spcBef>
                  <a:spcPts val="0"/>
                </a:spcBef>
                <a:spcAft>
                  <a:spcPts val="0"/>
                </a:spcAft>
                <a:buClrTx/>
                <a:buSzTx/>
                <a:buFontTx/>
                <a:buNone/>
                <a:tabLst>
                  <a:tab pos="723900" algn="l"/>
                  <a:tab pos="1447800" algn="l"/>
                </a:tabLst>
                <a:defRPr/>
              </a:pPr>
              <a:t>12</a:t>
            </a:fld>
            <a:endParaRPr kumimoji="0" lang="it-IT" sz="1800" b="1" i="0" u="none" strike="noStrike" kern="1200" cap="none" spc="0" normalizeH="0" baseline="0" noProof="0" dirty="0">
              <a:ln>
                <a:noFill/>
              </a:ln>
              <a:solidFill>
                <a:srgbClr val="000000"/>
              </a:solidFill>
              <a:effectLst/>
              <a:uLnTx/>
              <a:uFillTx/>
              <a:latin typeface="Arial"/>
              <a:ea typeface="SimSun"/>
              <a:cs typeface="Arial Unicode MS" charset="0"/>
            </a:endParaRPr>
          </a:p>
        </p:txBody>
      </p:sp>
      <p:sp>
        <p:nvSpPr>
          <p:cNvPr id="5" name="TextBox 4"/>
          <p:cNvSpPr txBox="1"/>
          <p:nvPr/>
        </p:nvSpPr>
        <p:spPr>
          <a:xfrm>
            <a:off x="395536" y="1673803"/>
            <a:ext cx="8496944" cy="2862322"/>
          </a:xfrm>
          <a:prstGeom prst="rect">
            <a:avLst/>
          </a:prstGeom>
          <a:noFill/>
        </p:spPr>
        <p:txBody>
          <a:bodyPr wrap="square" rtlCol="0">
            <a:spAutoFit/>
          </a:bodyPr>
          <a:lstStyle/>
          <a:p>
            <a:pPr marL="285750" lvl="0" indent="-285750">
              <a:buFont typeface="Arial" panose="020B0604020202020204" pitchFamily="34" charset="0"/>
              <a:buChar char="•"/>
              <a:defRPr/>
            </a:pPr>
            <a:r>
              <a:rPr lang="en-US" b="0" dirty="0" smtClean="0">
                <a:solidFill>
                  <a:srgbClr val="000000"/>
                </a:solidFill>
              </a:rPr>
              <a:t>Approaching </a:t>
            </a:r>
            <a:r>
              <a:rPr lang="en-US" b="0" dirty="0">
                <a:solidFill>
                  <a:srgbClr val="000000"/>
                </a:solidFill>
              </a:rPr>
              <a:t>to a sample </a:t>
            </a:r>
            <a:r>
              <a:rPr lang="en-US" b="0" dirty="0" smtClean="0">
                <a:solidFill>
                  <a:srgbClr val="000000"/>
                </a:solidFill>
              </a:rPr>
              <a:t>a size </a:t>
            </a:r>
            <a:r>
              <a:rPr lang="en-US" b="0" dirty="0">
                <a:solidFill>
                  <a:srgbClr val="000000"/>
                </a:solidFill>
              </a:rPr>
              <a:t>estimation problem, in non-inferiority design with </a:t>
            </a:r>
            <a:r>
              <a:rPr lang="en-US" b="0" dirty="0" smtClean="0">
                <a:solidFill>
                  <a:srgbClr val="000000"/>
                </a:solidFill>
              </a:rPr>
              <a:t>multiple outcomes, </a:t>
            </a:r>
            <a:r>
              <a:rPr lang="en-US" b="0" dirty="0">
                <a:solidFill>
                  <a:srgbClr val="000000"/>
                </a:solidFill>
              </a:rPr>
              <a:t>it is possible to define an appropriate design method consulting available guidelines. </a:t>
            </a:r>
            <a:endParaRPr lang="en-US" b="0" dirty="0" smtClean="0">
              <a:solidFill>
                <a:srgbClr val="000000"/>
              </a:solidFill>
            </a:endParaRPr>
          </a:p>
          <a:p>
            <a:pPr marL="285750" lvl="0" indent="-285750">
              <a:buFont typeface="Arial" panose="020B0604020202020204" pitchFamily="34" charset="0"/>
              <a:buChar char="•"/>
              <a:defRPr/>
            </a:pPr>
            <a:endParaRPr lang="en-US" b="0" dirty="0">
              <a:solidFill>
                <a:srgbClr val="000000"/>
              </a:solidFill>
            </a:endParaRPr>
          </a:p>
          <a:p>
            <a:pPr marL="285750" lvl="0" indent="-285750">
              <a:buFont typeface="Arial" panose="020B0604020202020204" pitchFamily="34" charset="0"/>
              <a:buChar char="•"/>
              <a:defRPr/>
            </a:pPr>
            <a:r>
              <a:rPr lang="en-US" b="0" dirty="0" smtClean="0">
                <a:solidFill>
                  <a:srgbClr val="000000"/>
                </a:solidFill>
              </a:rPr>
              <a:t>Moreover</a:t>
            </a:r>
            <a:r>
              <a:rPr lang="en-US" b="0" dirty="0">
                <a:solidFill>
                  <a:srgbClr val="000000"/>
                </a:solidFill>
              </a:rPr>
              <a:t>, many sources of uncertainty are available when an undefined treatment has been chosen as an active comparator</a:t>
            </a:r>
            <a:r>
              <a:rPr lang="en-US" b="0" dirty="0" smtClean="0">
                <a:solidFill>
                  <a:srgbClr val="000000"/>
                </a:solidFill>
              </a:rPr>
              <a:t>.</a:t>
            </a:r>
          </a:p>
          <a:p>
            <a:pPr marL="285750" lvl="0" indent="-285750">
              <a:buFont typeface="Arial" panose="020B0604020202020204" pitchFamily="34" charset="0"/>
              <a:buChar char="•"/>
              <a:defRPr/>
            </a:pPr>
            <a:endParaRPr lang="en-US" b="0" dirty="0">
              <a:solidFill>
                <a:srgbClr val="000000"/>
              </a:solidFill>
            </a:endParaRPr>
          </a:p>
          <a:p>
            <a:pPr marL="285750" lvl="0" indent="-285750">
              <a:buFont typeface="Arial" panose="020B0604020202020204" pitchFamily="34" charset="0"/>
              <a:buChar char="•"/>
              <a:defRPr/>
            </a:pPr>
            <a:r>
              <a:rPr lang="en-US" b="0" dirty="0" smtClean="0">
                <a:solidFill>
                  <a:srgbClr val="000000"/>
                </a:solidFill>
              </a:rPr>
              <a:t>The </a:t>
            </a:r>
            <a:r>
              <a:rPr lang="en-US" b="0" dirty="0">
                <a:solidFill>
                  <a:srgbClr val="000000"/>
                </a:solidFill>
              </a:rPr>
              <a:t>clinical judgment seems to be a relevant aspect of the margin definition especially when an undefined </a:t>
            </a:r>
            <a:r>
              <a:rPr lang="en-US" b="0" dirty="0" smtClean="0">
                <a:solidFill>
                  <a:srgbClr val="000000"/>
                </a:solidFill>
              </a:rPr>
              <a:t>active treatment comparator has </a:t>
            </a:r>
            <a:r>
              <a:rPr lang="en-US" b="0" dirty="0">
                <a:solidFill>
                  <a:srgbClr val="000000"/>
                </a:solidFill>
              </a:rPr>
              <a:t>been considered.</a:t>
            </a:r>
          </a:p>
        </p:txBody>
      </p:sp>
    </p:spTree>
    <p:extLst>
      <p:ext uri="{BB962C8B-B14F-4D97-AF65-F5344CB8AC3E}">
        <p14:creationId xmlns:p14="http://schemas.microsoft.com/office/powerpoint/2010/main" val="2652723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2718558" y="97561"/>
            <a:ext cx="5960305" cy="1099192"/>
          </a:xfrm>
        </p:spPr>
        <p:txBody>
          <a:bodyPr/>
          <a:lstStyle/>
          <a:p>
            <a:r>
              <a:rPr lang="en-US" sz="2800" i="1" dirty="0" smtClean="0"/>
              <a:t/>
            </a:r>
            <a:br>
              <a:rPr lang="en-US" sz="2800" i="1" dirty="0" smtClean="0"/>
            </a:br>
            <a:endParaRPr lang="en-US" sz="2800" dirty="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13</a:t>
            </a:fld>
            <a:endParaRPr lang="it-IT" dirty="0"/>
          </a:p>
        </p:txBody>
      </p:sp>
      <p:sp>
        <p:nvSpPr>
          <p:cNvPr id="5" name="TextBox 4"/>
          <p:cNvSpPr txBox="1"/>
          <p:nvPr/>
        </p:nvSpPr>
        <p:spPr>
          <a:xfrm>
            <a:off x="2740939" y="3166990"/>
            <a:ext cx="4279333" cy="400110"/>
          </a:xfrm>
          <a:prstGeom prst="rect">
            <a:avLst/>
          </a:prstGeom>
          <a:noFill/>
        </p:spPr>
        <p:txBody>
          <a:bodyPr wrap="square" rtlCol="0">
            <a:spAutoFit/>
          </a:bodyPr>
          <a:lstStyle/>
          <a:p>
            <a:r>
              <a:rPr lang="en-US" sz="2000" dirty="0" smtClean="0"/>
              <a:t>Thank you for your attention!!!!</a:t>
            </a:r>
            <a:endParaRPr lang="it-IT" sz="2000" dirty="0"/>
          </a:p>
        </p:txBody>
      </p:sp>
    </p:spTree>
    <p:extLst>
      <p:ext uri="{BB962C8B-B14F-4D97-AF65-F5344CB8AC3E}">
        <p14:creationId xmlns:p14="http://schemas.microsoft.com/office/powerpoint/2010/main" val="17861505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Peculiarities of non inferiority design for multiple outcome definition (</a:t>
            </a:r>
            <a:r>
              <a:rPr lang="en-US" sz="2000" dirty="0" err="1" smtClean="0"/>
              <a:t>Wiens</a:t>
            </a:r>
            <a:r>
              <a:rPr lang="en-US" sz="2000" dirty="0" smtClean="0"/>
              <a:t>, 2017)</a:t>
            </a:r>
            <a:endParaRPr lang="it-IT" sz="2000" dirty="0"/>
          </a:p>
        </p:txBody>
      </p:sp>
      <p:sp>
        <p:nvSpPr>
          <p:cNvPr id="3" name="Content Placeholder 2"/>
          <p:cNvSpPr>
            <a:spLocks noGrp="1"/>
          </p:cNvSpPr>
          <p:nvPr>
            <p:ph idx="1"/>
          </p:nvPr>
        </p:nvSpPr>
        <p:spPr/>
        <p:txBody>
          <a:bodyPr/>
          <a:lstStyle/>
          <a:p>
            <a:pPr marL="514350" indent="-514350">
              <a:buAutoNum type="arabicPeriod"/>
            </a:pPr>
            <a:r>
              <a:rPr lang="en-US" sz="2400" dirty="0" smtClean="0"/>
              <a:t>Multiplicity </a:t>
            </a:r>
            <a:r>
              <a:rPr lang="en-US" sz="2400" dirty="0"/>
              <a:t>problems related to superiority assessment after non-inferiority test procedures</a:t>
            </a:r>
          </a:p>
          <a:p>
            <a:pPr marL="514350" indent="-514350">
              <a:buAutoNum type="arabicPeriod"/>
            </a:pPr>
            <a:r>
              <a:rPr lang="en-US" sz="2400" dirty="0" smtClean="0"/>
              <a:t>Results </a:t>
            </a:r>
            <a:r>
              <a:rPr lang="en-US" sz="2400" dirty="0"/>
              <a:t>in </a:t>
            </a:r>
            <a:r>
              <a:rPr lang="en-US" sz="2400" dirty="0" err="1"/>
              <a:t>noninferiority</a:t>
            </a:r>
            <a:r>
              <a:rPr lang="en-US" sz="2400" dirty="0"/>
              <a:t> trial are defined in term of confidence interval instead of P-Value and point estimate</a:t>
            </a:r>
          </a:p>
          <a:p>
            <a:pPr marL="514350" indent="-514350">
              <a:buAutoNum type="arabicPeriod"/>
            </a:pPr>
            <a:r>
              <a:rPr lang="en-US" sz="2400" dirty="0" err="1" smtClean="0"/>
              <a:t>Noninferiority</a:t>
            </a:r>
            <a:r>
              <a:rPr lang="en-US" sz="2400" dirty="0" smtClean="0"/>
              <a:t> </a:t>
            </a:r>
            <a:r>
              <a:rPr lang="en-US" sz="2400" dirty="0"/>
              <a:t>margin has to be defined and may be different for all involved study outcome according to literature</a:t>
            </a:r>
          </a:p>
          <a:p>
            <a:pPr marL="514350" indent="-514350">
              <a:buAutoNum type="arabicPeriod"/>
            </a:pPr>
            <a:r>
              <a:rPr lang="en-US" sz="2400" dirty="0" smtClean="0"/>
              <a:t>Multiplicity </a:t>
            </a:r>
            <a:r>
              <a:rPr lang="en-US" sz="2400" dirty="0"/>
              <a:t>adjustments have to be performed on alpha instead of P-Value in </a:t>
            </a:r>
            <a:r>
              <a:rPr lang="en-US" sz="2400" dirty="0" err="1"/>
              <a:t>n</a:t>
            </a:r>
            <a:r>
              <a:rPr lang="en-US" sz="2400" dirty="0" err="1" smtClean="0"/>
              <a:t>oninferiority</a:t>
            </a:r>
            <a:r>
              <a:rPr lang="en-US" sz="2400" dirty="0" smtClean="0"/>
              <a:t> </a:t>
            </a:r>
            <a:r>
              <a:rPr lang="en-US" sz="2400" dirty="0"/>
              <a:t>design</a:t>
            </a:r>
          </a:p>
          <a:p>
            <a:pPr marL="514350" indent="-514350">
              <a:buAutoNum type="arabicPeriod"/>
            </a:pPr>
            <a:r>
              <a:rPr lang="en-US" sz="2400" dirty="0" smtClean="0"/>
              <a:t>Consistency and assay in </a:t>
            </a:r>
            <a:r>
              <a:rPr lang="en-US" sz="2400" dirty="0" err="1" smtClean="0"/>
              <a:t>noninferiority</a:t>
            </a:r>
            <a:r>
              <a:rPr lang="en-US" sz="2400" dirty="0" smtClean="0"/>
              <a:t> design</a:t>
            </a:r>
            <a:endParaRPr lang="en-US" sz="2400" dirty="0"/>
          </a:p>
        </p:txBody>
      </p:sp>
      <p:sp>
        <p:nvSpPr>
          <p:cNvPr id="4" name="Slide Number Placeholder 3"/>
          <p:cNvSpPr>
            <a:spLocks noGrp="1"/>
          </p:cNvSpPr>
          <p:nvPr>
            <p:ph type="sldNum" idx="10"/>
          </p:nvPr>
        </p:nvSpPr>
        <p:spPr/>
        <p:txBody>
          <a:bodyPr/>
          <a:lstStyle/>
          <a:p>
            <a:pPr>
              <a:defRPr/>
            </a:pPr>
            <a:fld id="{5867635A-2F82-4861-BD59-9A8888540D8B}" type="slidenum">
              <a:rPr lang="it-IT" smtClean="0"/>
              <a:pPr>
                <a:defRPr/>
              </a:pPr>
              <a:t>14</a:t>
            </a:fld>
            <a:endParaRPr lang="it-IT" dirty="0"/>
          </a:p>
        </p:txBody>
      </p:sp>
    </p:spTree>
    <p:extLst>
      <p:ext uri="{BB962C8B-B14F-4D97-AF65-F5344CB8AC3E}">
        <p14:creationId xmlns:p14="http://schemas.microsoft.com/office/powerpoint/2010/main" val="117081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2718558" y="97561"/>
            <a:ext cx="5960305" cy="1099192"/>
          </a:xfrm>
        </p:spPr>
        <p:txBody>
          <a:bodyPr/>
          <a:lstStyle/>
          <a:p>
            <a:r>
              <a:rPr lang="en-US" sz="2800" dirty="0" smtClean="0"/>
              <a:t>A motivating example: Total Knee Replacement Trial design</a:t>
            </a:r>
            <a:endParaRPr lang="en-US" sz="2800" dirty="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2</a:t>
            </a:fld>
            <a:endParaRPr lang="it-IT" dirty="0"/>
          </a:p>
        </p:txBody>
      </p:sp>
      <p:sp>
        <p:nvSpPr>
          <p:cNvPr id="4" name="TextBox 3"/>
          <p:cNvSpPr txBox="1"/>
          <p:nvPr/>
        </p:nvSpPr>
        <p:spPr>
          <a:xfrm>
            <a:off x="755576" y="2991940"/>
            <a:ext cx="2304256" cy="369332"/>
          </a:xfrm>
          <a:prstGeom prst="rect">
            <a:avLst/>
          </a:prstGeom>
          <a:noFill/>
        </p:spPr>
        <p:txBody>
          <a:bodyPr wrap="square" rtlCol="0">
            <a:spAutoFit/>
          </a:bodyPr>
          <a:lstStyle/>
          <a:p>
            <a:r>
              <a:rPr lang="en-US" dirty="0" smtClean="0"/>
              <a:t>Implant A</a:t>
            </a:r>
            <a:endParaRPr lang="it-IT" dirty="0"/>
          </a:p>
        </p:txBody>
      </p:sp>
      <p:sp>
        <p:nvSpPr>
          <p:cNvPr id="7" name="TextBox 6"/>
          <p:cNvSpPr txBox="1"/>
          <p:nvPr/>
        </p:nvSpPr>
        <p:spPr>
          <a:xfrm>
            <a:off x="6139867" y="2960635"/>
            <a:ext cx="2952328" cy="369332"/>
          </a:xfrm>
          <a:prstGeom prst="rect">
            <a:avLst/>
          </a:prstGeom>
          <a:noFill/>
        </p:spPr>
        <p:txBody>
          <a:bodyPr wrap="square" rtlCol="0">
            <a:spAutoFit/>
          </a:bodyPr>
          <a:lstStyle/>
          <a:p>
            <a:r>
              <a:rPr lang="en-US" dirty="0" smtClean="0"/>
              <a:t>Implant  C Competitors</a:t>
            </a:r>
            <a:endParaRPr lang="it-IT" dirty="0"/>
          </a:p>
        </p:txBody>
      </p:sp>
      <p:sp>
        <p:nvSpPr>
          <p:cNvPr id="8" name="TextBox 7"/>
          <p:cNvSpPr txBox="1"/>
          <p:nvPr/>
        </p:nvSpPr>
        <p:spPr>
          <a:xfrm>
            <a:off x="3059832" y="2136959"/>
            <a:ext cx="2557827" cy="523220"/>
          </a:xfrm>
          <a:prstGeom prst="rect">
            <a:avLst/>
          </a:prstGeom>
          <a:noFill/>
        </p:spPr>
        <p:txBody>
          <a:bodyPr wrap="square" rtlCol="0">
            <a:spAutoFit/>
          </a:bodyPr>
          <a:lstStyle/>
          <a:p>
            <a:pPr algn="ctr"/>
            <a:r>
              <a:rPr lang="en-US" sz="1400" dirty="0" smtClean="0">
                <a:solidFill>
                  <a:srgbClr val="C00000"/>
                </a:solidFill>
              </a:rPr>
              <a:t>Randomization to different </a:t>
            </a:r>
            <a:r>
              <a:rPr lang="en-US" sz="1400" dirty="0">
                <a:solidFill>
                  <a:srgbClr val="C00000"/>
                </a:solidFill>
              </a:rPr>
              <a:t>knee prosthesis implant </a:t>
            </a:r>
            <a:endParaRPr lang="it-IT" sz="1400" dirty="0">
              <a:solidFill>
                <a:srgbClr val="C00000"/>
              </a:solidFill>
            </a:endParaRPr>
          </a:p>
        </p:txBody>
      </p:sp>
      <p:sp>
        <p:nvSpPr>
          <p:cNvPr id="6" name="Down Arrow 5"/>
          <p:cNvSpPr/>
          <p:nvPr/>
        </p:nvSpPr>
        <p:spPr bwMode="auto">
          <a:xfrm rot="2506617">
            <a:off x="2798514" y="2699066"/>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10" name="Down Arrow 9"/>
          <p:cNvSpPr/>
          <p:nvPr/>
        </p:nvSpPr>
        <p:spPr bwMode="auto">
          <a:xfrm rot="18543755">
            <a:off x="5410354" y="2705843"/>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12" name="TextBox 11"/>
          <p:cNvSpPr txBox="1"/>
          <p:nvPr/>
        </p:nvSpPr>
        <p:spPr>
          <a:xfrm>
            <a:off x="3287765" y="2660179"/>
            <a:ext cx="2101960" cy="369332"/>
          </a:xfrm>
          <a:prstGeom prst="rect">
            <a:avLst/>
          </a:prstGeom>
          <a:noFill/>
        </p:spPr>
        <p:txBody>
          <a:bodyPr wrap="square" rtlCol="0">
            <a:spAutoFit/>
          </a:bodyPr>
          <a:lstStyle/>
          <a:p>
            <a:r>
              <a:rPr lang="en-US" dirty="0" smtClean="0"/>
              <a:t>1 Year Follow Up</a:t>
            </a:r>
            <a:endParaRPr lang="it-IT" dirty="0"/>
          </a:p>
        </p:txBody>
      </p:sp>
      <mc:AlternateContent xmlns:mc="http://schemas.openxmlformats.org/markup-compatibility/2006" xmlns:a14="http://schemas.microsoft.com/office/drawing/2010/main">
        <mc:Choice Requires="a14">
          <p:sp>
            <p:nvSpPr>
              <p:cNvPr id="13" name="TextBox 12"/>
              <p:cNvSpPr txBox="1"/>
              <p:nvPr/>
            </p:nvSpPr>
            <p:spPr>
              <a:xfrm>
                <a:off x="323528" y="3760592"/>
                <a:ext cx="2266801" cy="122918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14:m>
                  <m:oMath xmlns:m="http://schemas.openxmlformats.org/officeDocument/2006/math">
                    <m:acc>
                      <m:accPr>
                        <m:chr m:val="̅"/>
                        <m:ctrlPr>
                          <a:rPr lang="it-IT" b="0" i="1" smtClean="0">
                            <a:latin typeface="Cambria Math" panose="02040503050406030204" pitchFamily="18" charset="0"/>
                          </a:rPr>
                        </m:ctrlPr>
                      </m:accPr>
                      <m:e>
                        <m:sSub>
                          <m:sSubPr>
                            <m:ctrlPr>
                              <a:rPr lang="it-IT" b="0" i="1">
                                <a:latin typeface="Cambria Math" panose="02040503050406030204" pitchFamily="18" charset="0"/>
                              </a:rPr>
                            </m:ctrlPr>
                          </m:sSubPr>
                          <m:e>
                            <m:r>
                              <a:rPr lang="en-US" b="0" i="1">
                                <a:latin typeface="Cambria Math" panose="02040503050406030204" pitchFamily="18" charset="0"/>
                              </a:rPr>
                              <m:t>𝑌</m:t>
                            </m:r>
                          </m:e>
                          <m:sub>
                            <m:sSub>
                              <m:sSubPr>
                                <m:ctrlPr>
                                  <a:rPr lang="it-IT" b="0" i="1">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sub>
                        </m:sSub>
                      </m:e>
                    </m:acc>
                  </m:oMath>
                </a14:m>
                <a:r>
                  <a:rPr lang="it-IT" dirty="0" smtClean="0"/>
                  <a:t>,…,</a:t>
                </a:r>
                <a:r>
                  <a:rPr lang="it-IT" b="0" dirty="0"/>
                  <a:t> </a:t>
                </a:r>
                <a14:m>
                  <m:oMath xmlns:m="http://schemas.openxmlformats.org/officeDocument/2006/math">
                    <m:acc>
                      <m:accPr>
                        <m:chr m:val="̅"/>
                        <m:ctrlPr>
                          <a:rPr lang="it-IT" b="0" i="1" smtClean="0">
                            <a:latin typeface="Cambria Math" panose="02040503050406030204" pitchFamily="18" charset="0"/>
                          </a:rPr>
                        </m:ctrlPr>
                      </m:accPr>
                      <m:e>
                        <m:sSub>
                          <m:sSubPr>
                            <m:ctrlPr>
                              <a:rPr lang="it-IT" b="0" i="1">
                                <a:latin typeface="Cambria Math" panose="02040503050406030204" pitchFamily="18" charset="0"/>
                              </a:rPr>
                            </m:ctrlPr>
                          </m:sSubPr>
                          <m:e>
                            <m:r>
                              <a:rPr lang="en-US" b="0" i="1">
                                <a:latin typeface="Cambria Math" panose="02040503050406030204" pitchFamily="18" charset="0"/>
                              </a:rPr>
                              <m:t>𝑌</m:t>
                            </m:r>
                          </m:e>
                          <m:sub>
                            <m:sSub>
                              <m:sSubPr>
                                <m:ctrlPr>
                                  <a:rPr lang="it-IT" b="0" i="1">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5</m:t>
                                </m:r>
                              </m:sub>
                            </m:sSub>
                            <m:r>
                              <a:rPr lang="en-US" b="0" i="1">
                                <a:latin typeface="Cambria Math" panose="02040503050406030204" pitchFamily="18" charset="0"/>
                              </a:rPr>
                              <m:t> </m:t>
                            </m:r>
                          </m:sub>
                        </m:sSub>
                      </m:e>
                    </m:acc>
                  </m:oMath>
                </a14:m>
                <a:r>
                  <a:rPr lang="it-IT" dirty="0" smtClean="0"/>
                  <a:t> </a:t>
                </a:r>
                <a:r>
                  <a:rPr lang="it-IT" b="0" dirty="0" smtClean="0"/>
                  <a:t>are the</a:t>
                </a:r>
              </a:p>
              <a:p>
                <a:r>
                  <a:rPr lang="en-US" b="0" dirty="0" smtClean="0"/>
                  <a:t>Follow up means over 5 muscle districts</a:t>
                </a:r>
                <a:endParaRPr lang="it-IT" b="0" dirty="0"/>
              </a:p>
            </p:txBody>
          </p:sp>
        </mc:Choice>
        <mc:Fallback xmlns="">
          <p:sp>
            <p:nvSpPr>
              <p:cNvPr id="13" name="TextBox 12"/>
              <p:cNvSpPr txBox="1">
                <a:spLocks noRot="1" noChangeAspect="1" noMove="1" noResize="1" noEditPoints="1" noAdjustHandles="1" noChangeArrowheads="1" noChangeShapeType="1" noTextEdit="1"/>
              </p:cNvSpPr>
              <p:nvPr/>
            </p:nvSpPr>
            <p:spPr>
              <a:xfrm>
                <a:off x="323528" y="3760592"/>
                <a:ext cx="2266801" cy="1229183"/>
              </a:xfrm>
              <a:prstGeom prst="rect">
                <a:avLst/>
              </a:prstGeom>
              <a:blipFill>
                <a:blip r:embed="rId3"/>
                <a:stretch>
                  <a:fillRect l="-1596" t="-1942" b="-5825"/>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6211660" y="3759053"/>
                <a:ext cx="2390875" cy="12307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it-IT"/>
                </a:defPPr>
                <a:lvl1pPr>
                  <a:defRPr b="0" i="1">
                    <a:solidFill>
                      <a:schemeClr val="dk1"/>
                    </a:solidFill>
                    <a:latin typeface="Cambria Math" panose="02040503050406030204" pitchFamily="18" charset="0"/>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14:m>
                  <m:oMath xmlns:m="http://schemas.openxmlformats.org/officeDocument/2006/math">
                    <m:acc>
                      <m:accPr>
                        <m:chr m:val="̅"/>
                        <m:ctrlPr>
                          <a:rPr lang="it-IT" i="1" smtClean="0">
                            <a:latin typeface="Cambria Math" panose="02040503050406030204" pitchFamily="18" charset="0"/>
                          </a:rPr>
                        </m:ctrlPr>
                      </m:accPr>
                      <m:e>
                        <m:sSub>
                          <m:sSubPr>
                            <m:ctrlPr>
                              <a:rPr lang="it-IT" i="1">
                                <a:latin typeface="Cambria Math" panose="02040503050406030204" pitchFamily="18" charset="0"/>
                              </a:rPr>
                            </m:ctrlPr>
                          </m:sSubPr>
                          <m:e>
                            <m:r>
                              <m:rPr>
                                <m:sty m:val="p"/>
                              </m:rPr>
                              <a:rPr lang="en-US" i="0">
                                <a:latin typeface="Cambria Math" panose="02040503050406030204" pitchFamily="18" charset="0"/>
                              </a:rPr>
                              <m:t>Y</m:t>
                            </m:r>
                          </m:e>
                          <m:sub>
                            <m:sSub>
                              <m:sSubPr>
                                <m:ctrlPr>
                                  <a:rPr lang="it-IT" i="1">
                                    <a:latin typeface="Cambria Math" panose="02040503050406030204" pitchFamily="18" charset="0"/>
                                  </a:rPr>
                                </m:ctrlPr>
                              </m:sSubPr>
                              <m:e>
                                <m:r>
                                  <m:rPr>
                                    <m:sty m:val="p"/>
                                  </m:rPr>
                                  <a:rPr lang="en-US" i="0">
                                    <a:latin typeface="Cambria Math" panose="02040503050406030204" pitchFamily="18" charset="0"/>
                                  </a:rPr>
                                  <m:t>C</m:t>
                                </m:r>
                              </m:e>
                              <m:sub>
                                <m:r>
                                  <a:rPr lang="en-US" i="0">
                                    <a:latin typeface="Cambria Math" panose="02040503050406030204" pitchFamily="18" charset="0"/>
                                  </a:rPr>
                                  <m:t>1</m:t>
                                </m:r>
                              </m:sub>
                            </m:sSub>
                          </m:sub>
                        </m:sSub>
                      </m:e>
                    </m:acc>
                  </m:oMath>
                </a14:m>
                <a:r>
                  <a:rPr lang="it-IT" i="0" dirty="0">
                    <a:latin typeface="+mn-lt"/>
                  </a:rPr>
                  <a:t>,…, </a:t>
                </a:r>
                <a14:m>
                  <m:oMath xmlns:m="http://schemas.openxmlformats.org/officeDocument/2006/math">
                    <m:acc>
                      <m:accPr>
                        <m:chr m:val="̅"/>
                        <m:ctrlPr>
                          <a:rPr lang="it-IT" i="1">
                            <a:latin typeface="Cambria Math" panose="02040503050406030204" pitchFamily="18" charset="0"/>
                          </a:rPr>
                        </m:ctrlPr>
                      </m:accPr>
                      <m:e>
                        <m:sSub>
                          <m:sSubPr>
                            <m:ctrlPr>
                              <a:rPr lang="it-IT" i="1">
                                <a:latin typeface="Cambria Math" panose="02040503050406030204" pitchFamily="18" charset="0"/>
                              </a:rPr>
                            </m:ctrlPr>
                          </m:sSubPr>
                          <m:e>
                            <m:r>
                              <m:rPr>
                                <m:sty m:val="p"/>
                              </m:rPr>
                              <a:rPr lang="en-US" i="0">
                                <a:latin typeface="Cambria Math" panose="02040503050406030204" pitchFamily="18" charset="0"/>
                              </a:rPr>
                              <m:t>Y</m:t>
                            </m:r>
                          </m:e>
                          <m:sub>
                            <m:sSub>
                              <m:sSubPr>
                                <m:ctrlPr>
                                  <a:rPr lang="it-IT" i="1">
                                    <a:latin typeface="Cambria Math" panose="02040503050406030204" pitchFamily="18" charset="0"/>
                                  </a:rPr>
                                </m:ctrlPr>
                              </m:sSubPr>
                              <m:e>
                                <m:r>
                                  <m:rPr>
                                    <m:sty m:val="p"/>
                                  </m:rPr>
                                  <a:rPr lang="en-US" i="0">
                                    <a:latin typeface="Cambria Math" panose="02040503050406030204" pitchFamily="18" charset="0"/>
                                  </a:rPr>
                                  <m:t>C</m:t>
                                </m:r>
                              </m:e>
                              <m:sub>
                                <m:r>
                                  <a:rPr lang="en-US" b="0" i="0" smtClean="0">
                                    <a:latin typeface="Cambria Math" panose="02040503050406030204" pitchFamily="18" charset="0"/>
                                  </a:rPr>
                                  <m:t>5</m:t>
                                </m:r>
                              </m:sub>
                            </m:sSub>
                            <m:r>
                              <a:rPr lang="en-US" i="0">
                                <a:latin typeface="Cambria Math" panose="02040503050406030204" pitchFamily="18" charset="0"/>
                              </a:rPr>
                              <m:t> </m:t>
                            </m:r>
                          </m:sub>
                        </m:sSub>
                      </m:e>
                    </m:acc>
                  </m:oMath>
                </a14:m>
                <a:r>
                  <a:rPr lang="it-IT" i="0" dirty="0">
                    <a:latin typeface="+mn-lt"/>
                  </a:rPr>
                  <a:t> are the</a:t>
                </a:r>
              </a:p>
              <a:p>
                <a:r>
                  <a:rPr lang="en-US" i="0" dirty="0">
                    <a:latin typeface="+mn-lt"/>
                  </a:rPr>
                  <a:t>Follow up means over </a:t>
                </a:r>
                <a:r>
                  <a:rPr lang="en-US" i="0" dirty="0" smtClean="0">
                    <a:latin typeface="+mn-lt"/>
                  </a:rPr>
                  <a:t>5 </a:t>
                </a:r>
                <a:r>
                  <a:rPr lang="en-US" i="0" dirty="0">
                    <a:latin typeface="+mn-lt"/>
                  </a:rPr>
                  <a:t>muscle districts</a:t>
                </a:r>
                <a:endParaRPr lang="it-IT" i="0" dirty="0">
                  <a:latin typeface="+mn-lt"/>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6211660" y="3759053"/>
                <a:ext cx="2390875" cy="1230722"/>
              </a:xfrm>
              <a:prstGeom prst="rect">
                <a:avLst/>
              </a:prstGeom>
              <a:blipFill>
                <a:blip r:embed="rId4"/>
                <a:stretch>
                  <a:fillRect l="-1768" t="-1942" b="-5825"/>
                </a:stretch>
              </a:blipFill>
            </p:spPr>
            <p:txBody>
              <a:bodyPr/>
              <a:lstStyle/>
              <a:p>
                <a:r>
                  <a:rPr lang="it-IT">
                    <a:noFill/>
                  </a:rPr>
                  <a:t> </a:t>
                </a:r>
              </a:p>
            </p:txBody>
          </p:sp>
        </mc:Fallback>
      </mc:AlternateContent>
      <p:sp>
        <p:nvSpPr>
          <p:cNvPr id="15" name="Down Arrow 14"/>
          <p:cNvSpPr/>
          <p:nvPr/>
        </p:nvSpPr>
        <p:spPr bwMode="auto">
          <a:xfrm>
            <a:off x="1115616" y="3391087"/>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16" name="Down Arrow 15"/>
          <p:cNvSpPr/>
          <p:nvPr/>
        </p:nvSpPr>
        <p:spPr bwMode="auto">
          <a:xfrm>
            <a:off x="7038301" y="3387623"/>
            <a:ext cx="432048" cy="268166"/>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mc:AlternateContent xmlns:mc="http://schemas.openxmlformats.org/markup-compatibility/2006" xmlns:a14="http://schemas.microsoft.com/office/drawing/2010/main">
        <mc:Choice Requires="a14">
          <p:sp>
            <p:nvSpPr>
              <p:cNvPr id="17" name="TextBox 16"/>
              <p:cNvSpPr txBox="1"/>
              <p:nvPr/>
            </p:nvSpPr>
            <p:spPr>
              <a:xfrm>
                <a:off x="3440335" y="5751628"/>
                <a:ext cx="1935463" cy="98719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5 Outcomes:</a:t>
                </a:r>
                <a:endParaRPr lang="en-US" dirty="0"/>
              </a:p>
              <a:p>
                <a14:m>
                  <m:oMath xmlns:m="http://schemas.openxmlformats.org/officeDocument/2006/math">
                    <m:bar>
                      <m:barPr>
                        <m:pos m:val="top"/>
                        <m:ctrlPr>
                          <a:rPr lang="it-IT" b="0" i="1">
                            <a:latin typeface="Cambria Math" panose="02040503050406030204" pitchFamily="18" charset="0"/>
                          </a:rPr>
                        </m:ctrlPr>
                      </m:barPr>
                      <m:e>
                        <m:sSub>
                          <m:sSubPr>
                            <m:ctrlPr>
                              <a:rPr lang="it-IT" b="0" i="1">
                                <a:latin typeface="Cambria Math" panose="02040503050406030204" pitchFamily="18" charset="0"/>
                              </a:rPr>
                            </m:ctrlPr>
                          </m:sSubPr>
                          <m:e>
                            <m:r>
                              <m:rPr>
                                <m:sty m:val="p"/>
                              </m:rPr>
                              <a:rPr lang="en-US" b="0" i="0">
                                <a:latin typeface="Cambria Math" panose="02040503050406030204" pitchFamily="18" charset="0"/>
                              </a:rPr>
                              <m:t>Y</m:t>
                            </m:r>
                          </m:e>
                          <m:sub>
                            <m:sSub>
                              <m:sSubPr>
                                <m:ctrlPr>
                                  <a:rPr lang="it-IT" b="0" i="1">
                                    <a:latin typeface="Cambria Math" panose="02040503050406030204" pitchFamily="18" charset="0"/>
                                  </a:rPr>
                                </m:ctrlPr>
                              </m:sSubPr>
                              <m:e>
                                <m:r>
                                  <m:rPr>
                                    <m:sty m:val="p"/>
                                  </m:rPr>
                                  <a:rPr lang="en-US" b="0" i="0" smtClean="0">
                                    <a:latin typeface="Cambria Math" panose="02040503050406030204" pitchFamily="18" charset="0"/>
                                  </a:rPr>
                                  <m:t>A</m:t>
                                </m:r>
                              </m:e>
                              <m:sub>
                                <m:r>
                                  <m:rPr>
                                    <m:sty m:val="p"/>
                                  </m:rPr>
                                  <a:rPr lang="en-US" b="0" i="0">
                                    <a:latin typeface="Cambria Math" panose="02040503050406030204" pitchFamily="18" charset="0"/>
                                  </a:rPr>
                                  <m:t>k</m:t>
                                </m:r>
                              </m:sub>
                            </m:sSub>
                          </m:sub>
                        </m:sSub>
                      </m:e>
                    </m:bar>
                    <m:r>
                      <a:rPr lang="en-US" b="0" i="0">
                        <a:latin typeface="Cambria Math" panose="02040503050406030204" pitchFamily="18" charset="0"/>
                      </a:rPr>
                      <m:t>−</m:t>
                    </m:r>
                    <m:bar>
                      <m:barPr>
                        <m:pos m:val="top"/>
                        <m:ctrlPr>
                          <a:rPr lang="it-IT" b="0" i="1">
                            <a:latin typeface="Cambria Math" panose="02040503050406030204" pitchFamily="18" charset="0"/>
                          </a:rPr>
                        </m:ctrlPr>
                      </m:barPr>
                      <m:e>
                        <m:sSub>
                          <m:sSubPr>
                            <m:ctrlPr>
                              <a:rPr lang="it-IT" b="0" i="1">
                                <a:latin typeface="Cambria Math" panose="02040503050406030204" pitchFamily="18" charset="0"/>
                              </a:rPr>
                            </m:ctrlPr>
                          </m:sSubPr>
                          <m:e>
                            <m:r>
                              <m:rPr>
                                <m:sty m:val="p"/>
                              </m:rPr>
                              <a:rPr lang="en-US" b="0" i="0">
                                <a:latin typeface="Cambria Math" panose="02040503050406030204" pitchFamily="18" charset="0"/>
                              </a:rPr>
                              <m:t>Y</m:t>
                            </m:r>
                          </m:e>
                          <m:sub>
                            <m:sSub>
                              <m:sSubPr>
                                <m:ctrlPr>
                                  <a:rPr lang="it-IT" b="0" i="1">
                                    <a:latin typeface="Cambria Math" panose="02040503050406030204" pitchFamily="18" charset="0"/>
                                  </a:rPr>
                                </m:ctrlPr>
                              </m:sSubPr>
                              <m:e>
                                <m:r>
                                  <m:rPr>
                                    <m:sty m:val="p"/>
                                  </m:rPr>
                                  <a:rPr lang="en-US" b="0" i="0">
                                    <a:latin typeface="Cambria Math" panose="02040503050406030204" pitchFamily="18" charset="0"/>
                                  </a:rPr>
                                  <m:t>C</m:t>
                                </m:r>
                              </m:e>
                              <m:sub>
                                <m:r>
                                  <a:rPr lang="en-US" b="0" i="0" smtClean="0">
                                    <a:latin typeface="Cambria Math" panose="02040503050406030204" pitchFamily="18" charset="0"/>
                                  </a:rPr>
                                  <m:t>5</m:t>
                                </m:r>
                              </m:sub>
                            </m:sSub>
                          </m:sub>
                        </m:sSub>
                      </m:e>
                    </m:bar>
                  </m:oMath>
                </a14:m>
                <a:r>
                  <a:rPr lang="it-IT" b="0" dirty="0" smtClean="0"/>
                  <a:t> over 5 districts</a:t>
                </a:r>
                <a:endParaRPr lang="it-IT" b="0" dirty="0"/>
              </a:p>
            </p:txBody>
          </p:sp>
        </mc:Choice>
        <mc:Fallback xmlns="">
          <p:sp>
            <p:nvSpPr>
              <p:cNvPr id="17" name="TextBox 16"/>
              <p:cNvSpPr txBox="1">
                <a:spLocks noRot="1" noChangeAspect="1" noMove="1" noResize="1" noEditPoints="1" noAdjustHandles="1" noChangeArrowheads="1" noChangeShapeType="1" noTextEdit="1"/>
              </p:cNvSpPr>
              <p:nvPr/>
            </p:nvSpPr>
            <p:spPr>
              <a:xfrm>
                <a:off x="3440335" y="5751628"/>
                <a:ext cx="1935463" cy="987193"/>
              </a:xfrm>
              <a:prstGeom prst="rect">
                <a:avLst/>
              </a:prstGeom>
              <a:blipFill>
                <a:blip r:embed="rId5"/>
                <a:stretch>
                  <a:fillRect l="-1863" t="-2424" b="-8485"/>
                </a:stretch>
              </a:blipFill>
            </p:spPr>
            <p:txBody>
              <a:bodyPr/>
              <a:lstStyle/>
              <a:p>
                <a:r>
                  <a:rPr lang="it-IT">
                    <a:noFill/>
                  </a:rPr>
                  <a:t> </a:t>
                </a:r>
              </a:p>
            </p:txBody>
          </p:sp>
        </mc:Fallback>
      </mc:AlternateContent>
      <p:sp>
        <p:nvSpPr>
          <p:cNvPr id="18" name="Down Arrow 17"/>
          <p:cNvSpPr/>
          <p:nvPr/>
        </p:nvSpPr>
        <p:spPr bwMode="auto">
          <a:xfrm rot="18543755">
            <a:off x="2843809" y="5604230"/>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19" name="Down Arrow 18"/>
          <p:cNvSpPr/>
          <p:nvPr/>
        </p:nvSpPr>
        <p:spPr bwMode="auto">
          <a:xfrm rot="2506617">
            <a:off x="5489175" y="5597453"/>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3" name="Rectangle 2"/>
          <p:cNvSpPr/>
          <p:nvPr/>
        </p:nvSpPr>
        <p:spPr>
          <a:xfrm>
            <a:off x="242527" y="1278977"/>
            <a:ext cx="8436336" cy="1077218"/>
          </a:xfrm>
          <a:prstGeom prst="rect">
            <a:avLst/>
          </a:prstGeom>
        </p:spPr>
        <p:txBody>
          <a:bodyPr wrap="square">
            <a:spAutoFit/>
          </a:bodyPr>
          <a:lstStyle/>
          <a:p>
            <a:pPr marL="285750" lvl="0" indent="-285750">
              <a:buFont typeface="Arial" panose="020B0604020202020204" pitchFamily="34" charset="0"/>
              <a:buChar char="•"/>
            </a:pPr>
            <a:r>
              <a:rPr lang="en-US" sz="1600" dirty="0">
                <a:latin typeface="+mn-lt"/>
              </a:rPr>
              <a:t>Purpose </a:t>
            </a:r>
            <a:r>
              <a:rPr lang="en-US" sz="1600" b="0" dirty="0">
                <a:latin typeface="+mn-lt"/>
              </a:rPr>
              <a:t>of the Trial </a:t>
            </a:r>
            <a:r>
              <a:rPr lang="en-US" sz="1600" b="0" dirty="0" smtClean="0">
                <a:latin typeface="+mn-lt"/>
              </a:rPr>
              <a:t>is to </a:t>
            </a:r>
            <a:r>
              <a:rPr lang="en-US" sz="1600" b="0" dirty="0">
                <a:solidFill>
                  <a:srgbClr val="000000"/>
                </a:solidFill>
                <a:latin typeface="+mn-lt"/>
              </a:rPr>
              <a:t>a</a:t>
            </a:r>
            <a:r>
              <a:rPr lang="en-US" sz="1600" b="0" dirty="0" smtClean="0">
                <a:solidFill>
                  <a:srgbClr val="000000"/>
                </a:solidFill>
                <a:latin typeface="+mn-lt"/>
              </a:rPr>
              <a:t>ssess </a:t>
            </a:r>
            <a:r>
              <a:rPr lang="en-US" sz="1600" b="0" dirty="0">
                <a:solidFill>
                  <a:srgbClr val="000000"/>
                </a:solidFill>
                <a:latin typeface="+mn-lt"/>
              </a:rPr>
              <a:t>the non-inferiority of </a:t>
            </a:r>
            <a:r>
              <a:rPr lang="en-US" sz="1600" b="0" dirty="0" smtClean="0">
                <a:solidFill>
                  <a:srgbClr val="000000"/>
                </a:solidFill>
                <a:latin typeface="+mn-lt"/>
              </a:rPr>
              <a:t>a </a:t>
            </a:r>
            <a:r>
              <a:rPr lang="en-US" sz="1600" dirty="0" smtClean="0">
                <a:solidFill>
                  <a:srgbClr val="000000"/>
                </a:solidFill>
                <a:latin typeface="+mn-lt"/>
              </a:rPr>
              <a:t>Total Knee Replacement (TKR)</a:t>
            </a:r>
            <a:r>
              <a:rPr lang="en-US" sz="1600" b="0" dirty="0" smtClean="0">
                <a:solidFill>
                  <a:srgbClr val="000000"/>
                </a:solidFill>
                <a:latin typeface="+mn-lt"/>
              </a:rPr>
              <a:t> prosthesis model </a:t>
            </a:r>
            <a:r>
              <a:rPr lang="en-US" sz="1600" dirty="0">
                <a:solidFill>
                  <a:srgbClr val="000000"/>
                </a:solidFill>
                <a:latin typeface="+mn-lt"/>
              </a:rPr>
              <a:t>A</a:t>
            </a:r>
            <a:r>
              <a:rPr lang="en-US" sz="1600" b="0" dirty="0">
                <a:solidFill>
                  <a:srgbClr val="000000"/>
                </a:solidFill>
                <a:latin typeface="+mn-lt"/>
              </a:rPr>
              <a:t> versus </a:t>
            </a:r>
            <a:r>
              <a:rPr lang="en-US" sz="1600" b="0" dirty="0" smtClean="0">
                <a:solidFill>
                  <a:srgbClr val="000000"/>
                </a:solidFill>
                <a:latin typeface="+mn-lt"/>
              </a:rPr>
              <a:t>a generic competitors </a:t>
            </a:r>
            <a:r>
              <a:rPr lang="en-US" sz="1600" dirty="0">
                <a:solidFill>
                  <a:srgbClr val="000000"/>
                </a:solidFill>
                <a:latin typeface="+mn-lt"/>
              </a:rPr>
              <a:t>C</a:t>
            </a:r>
            <a:r>
              <a:rPr lang="en-US" sz="1600" b="0" dirty="0">
                <a:solidFill>
                  <a:srgbClr val="000000"/>
                </a:solidFill>
                <a:latin typeface="+mn-lt"/>
              </a:rPr>
              <a:t> in term of </a:t>
            </a:r>
            <a:r>
              <a:rPr lang="en-US" sz="1600" b="0" dirty="0" smtClean="0">
                <a:solidFill>
                  <a:srgbClr val="000000"/>
                </a:solidFill>
                <a:latin typeface="+mn-lt"/>
              </a:rPr>
              <a:t>strength recovery </a:t>
            </a:r>
            <a:r>
              <a:rPr lang="en-US" sz="1600" b="0" dirty="0">
                <a:solidFill>
                  <a:srgbClr val="000000"/>
                </a:solidFill>
                <a:latin typeface="+mn-lt"/>
              </a:rPr>
              <a:t>(measured in µV) over 5 different muscles district, after </a:t>
            </a:r>
            <a:r>
              <a:rPr lang="en-US" sz="1600" b="0" dirty="0" smtClean="0">
                <a:solidFill>
                  <a:srgbClr val="000000"/>
                </a:solidFill>
                <a:latin typeface="+mn-lt"/>
              </a:rPr>
              <a:t>TKR surgery, </a:t>
            </a:r>
            <a:r>
              <a:rPr lang="en-US" sz="1600" b="0" dirty="0">
                <a:solidFill>
                  <a:srgbClr val="000000"/>
                </a:solidFill>
                <a:latin typeface="+mn-lt"/>
              </a:rPr>
              <a:t>at 1-year follow-up </a:t>
            </a:r>
            <a:r>
              <a:rPr lang="en-US" sz="1600" b="0" dirty="0" smtClean="0">
                <a:solidFill>
                  <a:srgbClr val="000000"/>
                </a:solidFill>
                <a:latin typeface="+mn-lt"/>
              </a:rPr>
              <a:t>visit.</a:t>
            </a:r>
            <a:endParaRPr lang="en-US" sz="1600" b="0" dirty="0">
              <a:solidFill>
                <a:srgbClr val="000000"/>
              </a:solidFill>
              <a:latin typeface="+mn-lt"/>
            </a:endParaRPr>
          </a:p>
        </p:txBody>
      </p:sp>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r="23871" b="26575"/>
          <a:stretch/>
        </p:blipFill>
        <p:spPr>
          <a:xfrm>
            <a:off x="2914151" y="3129428"/>
            <a:ext cx="2973687" cy="2346010"/>
          </a:xfrm>
          <a:prstGeom prst="rect">
            <a:avLst/>
          </a:prstGeom>
        </p:spPr>
      </p:pic>
      <p:sp>
        <p:nvSpPr>
          <p:cNvPr id="21" name="Down Arrow 20"/>
          <p:cNvSpPr/>
          <p:nvPr/>
        </p:nvSpPr>
        <p:spPr bwMode="auto">
          <a:xfrm rot="16200000">
            <a:off x="2539214" y="4227016"/>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22" name="Down Arrow 21"/>
          <p:cNvSpPr/>
          <p:nvPr/>
        </p:nvSpPr>
        <p:spPr bwMode="auto">
          <a:xfrm rot="5400000">
            <a:off x="5748475" y="4227016"/>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Tree>
    <p:extLst>
      <p:ext uri="{BB962C8B-B14F-4D97-AF65-F5344CB8AC3E}">
        <p14:creationId xmlns:p14="http://schemas.microsoft.com/office/powerpoint/2010/main" val="22963133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Critical issues involved clinical trial design</a:t>
            </a:r>
            <a:endParaRPr lang="it-IT" sz="4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21616496"/>
              </p:ext>
            </p:extLst>
          </p:nvPr>
        </p:nvGraphicFramePr>
        <p:xfrm>
          <a:off x="457200" y="1604963"/>
          <a:ext cx="8221663" cy="4518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idx="10"/>
          </p:nvPr>
        </p:nvSpPr>
        <p:spPr/>
        <p:txBody>
          <a:bodyPr/>
          <a:lstStyle/>
          <a:p>
            <a:pPr>
              <a:defRPr/>
            </a:pPr>
            <a:fld id="{5867635A-2F82-4861-BD59-9A8888540D8B}" type="slidenum">
              <a:rPr lang="it-IT" smtClean="0"/>
              <a:pPr>
                <a:defRPr/>
              </a:pPr>
              <a:t>3</a:t>
            </a:fld>
            <a:endParaRPr lang="it-IT" dirty="0"/>
          </a:p>
        </p:txBody>
      </p:sp>
      <p:sp>
        <p:nvSpPr>
          <p:cNvPr id="7" name="Rectangle 6"/>
          <p:cNvSpPr/>
          <p:nvPr/>
        </p:nvSpPr>
        <p:spPr>
          <a:xfrm rot="16200000">
            <a:off x="5079720" y="2884925"/>
            <a:ext cx="4147290" cy="1754326"/>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Sample size</a:t>
            </a:r>
          </a:p>
          <a:p>
            <a:pPr algn="ctr"/>
            <a:r>
              <a:rPr lang="en-US" sz="5400" b="1" cap="none" spc="0" dirty="0" smtClean="0">
                <a:ln w="22225">
                  <a:solidFill>
                    <a:schemeClr val="accent2"/>
                  </a:solidFill>
                  <a:prstDash val="solid"/>
                </a:ln>
                <a:solidFill>
                  <a:schemeClr val="accent2">
                    <a:lumMod val="40000"/>
                    <a:lumOff val="60000"/>
                  </a:schemeClr>
                </a:solidFill>
                <a:effectLst/>
              </a:rPr>
              <a:t> estimation</a:t>
            </a:r>
            <a:endParaRPr 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3395571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8558" y="97561"/>
            <a:ext cx="5992813" cy="1099192"/>
          </a:xfrm>
        </p:spPr>
        <p:txBody>
          <a:bodyPr/>
          <a:lstStyle/>
          <a:p>
            <a:r>
              <a:rPr lang="en-US" sz="3600" dirty="0" smtClean="0"/>
              <a:t>Non Inferiority: </a:t>
            </a:r>
            <a:br>
              <a:rPr lang="en-US" sz="3600" dirty="0" smtClean="0"/>
            </a:br>
            <a:r>
              <a:rPr lang="en-US" sz="3600" dirty="0"/>
              <a:t>M</a:t>
            </a:r>
            <a:r>
              <a:rPr lang="en-US" sz="3600" dirty="0" smtClean="0"/>
              <a:t>argin definition </a:t>
            </a:r>
            <a:endParaRPr lang="it-IT" sz="3600" dirty="0"/>
          </a:p>
        </p:txBody>
      </p:sp>
      <p:sp>
        <p:nvSpPr>
          <p:cNvPr id="4" name="Slide Number Placeholder 3"/>
          <p:cNvSpPr>
            <a:spLocks noGrp="1"/>
          </p:cNvSpPr>
          <p:nvPr>
            <p:ph type="sldNum" idx="10"/>
          </p:nvPr>
        </p:nvSpPr>
        <p:spPr/>
        <p:txBody>
          <a:bodyPr/>
          <a:lstStyle/>
          <a:p>
            <a:pPr>
              <a:defRPr/>
            </a:pPr>
            <a:fld id="{5867635A-2F82-4861-BD59-9A8888540D8B}" type="slidenum">
              <a:rPr lang="it-IT" smtClean="0"/>
              <a:pPr>
                <a:defRPr/>
              </a:pPr>
              <a:t>4</a:t>
            </a:fld>
            <a:endParaRPr lang="it-IT" dirty="0"/>
          </a:p>
        </p:txBody>
      </p:sp>
      <p:sp>
        <p:nvSpPr>
          <p:cNvPr id="14" name="TextBox 3"/>
          <p:cNvSpPr txBox="1">
            <a:spLocks noChangeArrowheads="1"/>
          </p:cNvSpPr>
          <p:nvPr/>
        </p:nvSpPr>
        <p:spPr bwMode="auto">
          <a:xfrm>
            <a:off x="467543" y="1339386"/>
            <a:ext cx="8424614" cy="4185761"/>
          </a:xfrm>
          <a:prstGeom prst="rect">
            <a:avLst/>
          </a:prstGeom>
          <a:noFill/>
          <a:ln w="9525">
            <a:noFill/>
            <a:miter lim="800000"/>
            <a:headEnd/>
            <a:tailEnd/>
          </a:ln>
        </p:spPr>
        <p:txBody>
          <a:bodyPr wrap="square">
            <a:spAutoFit/>
          </a:bodyPr>
          <a:lstStyle/>
          <a:p>
            <a:r>
              <a:rPr lang="en-US" dirty="0"/>
              <a:t>According to FDA </a:t>
            </a:r>
            <a:r>
              <a:rPr lang="en-US" dirty="0" smtClean="0"/>
              <a:t>guidance:</a:t>
            </a:r>
          </a:p>
          <a:p>
            <a:endParaRPr lang="en-IE" b="0" dirty="0" smtClean="0"/>
          </a:p>
          <a:p>
            <a:pPr marL="285750" indent="-285750" algn="just">
              <a:buFont typeface="Arial" panose="020B0604020202020204" pitchFamily="34" charset="0"/>
              <a:buChar char="•"/>
            </a:pPr>
            <a:r>
              <a:rPr lang="en-US" sz="1400" b="0" dirty="0" smtClean="0"/>
              <a:t>The entire margin </a:t>
            </a:r>
            <a:r>
              <a:rPr lang="en-US" sz="1400" b="0" dirty="0"/>
              <a:t>can be no larger than the presumed entire effect  M1 of the active </a:t>
            </a:r>
            <a:r>
              <a:rPr lang="en-US" sz="1400" b="0" dirty="0" smtClean="0"/>
              <a:t>control.</a:t>
            </a:r>
            <a:r>
              <a:rPr lang="en-US" sz="1400" b="0" dirty="0"/>
              <a:t> M1 is estimated based on the historical </a:t>
            </a:r>
            <a:r>
              <a:rPr lang="en-US" sz="1400" b="0" dirty="0" smtClean="0"/>
              <a:t>literature about </a:t>
            </a:r>
            <a:r>
              <a:rPr lang="en-US" sz="1400" b="0" dirty="0"/>
              <a:t>the active control drug</a:t>
            </a:r>
            <a:r>
              <a:rPr lang="en-US" sz="1400" b="0" dirty="0" smtClean="0"/>
              <a:t>.</a:t>
            </a:r>
            <a:endParaRPr lang="en-US" sz="1400" b="0" dirty="0"/>
          </a:p>
          <a:p>
            <a:pPr marL="285750" indent="-285750" algn="just">
              <a:buFont typeface="Arial" panose="020B0604020202020204" pitchFamily="34" charset="0"/>
              <a:buChar char="•"/>
            </a:pPr>
            <a:r>
              <a:rPr lang="en-US" sz="1400" b="0" dirty="0"/>
              <a:t>It is usual and generally desirable to choose a smaller value, called M2, for the NI </a:t>
            </a:r>
            <a:r>
              <a:rPr lang="en-US" sz="1400" b="0" dirty="0" smtClean="0"/>
              <a:t>margin. The choice of M2 is a matter of clinical judgment, but M2 can never be greater than M1.</a:t>
            </a:r>
          </a:p>
          <a:p>
            <a:pPr marL="285750" indent="-285750" algn="just">
              <a:buFont typeface="Arial" panose="020B0604020202020204" pitchFamily="34" charset="0"/>
              <a:buChar char="•"/>
            </a:pPr>
            <a:endParaRPr lang="en-US" sz="1400" b="0" dirty="0"/>
          </a:p>
          <a:p>
            <a:r>
              <a:rPr lang="en-US" dirty="0"/>
              <a:t>In the Total Knee replacement Trial:</a:t>
            </a:r>
          </a:p>
          <a:p>
            <a:endParaRPr lang="en-US" sz="1400" dirty="0"/>
          </a:p>
          <a:p>
            <a:pPr marL="285750" indent="-285750">
              <a:buFont typeface="Arial" panose="020B0604020202020204" pitchFamily="34" charset="0"/>
              <a:buChar char="•"/>
            </a:pPr>
            <a:r>
              <a:rPr lang="en-US" sz="1400" b="0" dirty="0" smtClean="0"/>
              <a:t>To </a:t>
            </a:r>
            <a:r>
              <a:rPr lang="en-US" sz="1400" b="0" dirty="0"/>
              <a:t>define the M1 threshold, the one year effect of a generic active Total Knee Replacement compared to pre-operatory control knee has been considered. Data are reported from a published literature review.</a:t>
            </a:r>
          </a:p>
          <a:p>
            <a:pPr marL="285750" indent="-285750" algn="just">
              <a:buFont typeface="Arial" panose="020B0604020202020204" pitchFamily="34" charset="0"/>
              <a:buChar char="•"/>
            </a:pPr>
            <a:endParaRPr lang="en-US" sz="1400" b="0" dirty="0" smtClean="0"/>
          </a:p>
          <a:p>
            <a:pPr marL="285750" indent="-285750" algn="just">
              <a:buFont typeface="Arial" panose="020B0604020202020204" pitchFamily="34" charset="0"/>
              <a:buChar char="•"/>
            </a:pPr>
            <a:endParaRPr lang="en-US" b="0" dirty="0"/>
          </a:p>
          <a:p>
            <a:pPr marL="285750" indent="-285750" algn="just">
              <a:buFont typeface="Arial" panose="020B0604020202020204" pitchFamily="34" charset="0"/>
              <a:buChar char="•"/>
            </a:pPr>
            <a:endParaRPr lang="en-US" b="0" dirty="0"/>
          </a:p>
          <a:p>
            <a:pPr algn="just"/>
            <a:endParaRPr lang="en-US" b="0" dirty="0"/>
          </a:p>
          <a:p>
            <a:pPr marL="285750" indent="-285750">
              <a:buFont typeface="Arial" panose="020B0604020202020204" pitchFamily="34" charset="0"/>
              <a:buChar char="•"/>
            </a:pPr>
            <a:endParaRPr lang="it-IT" b="0" dirty="0"/>
          </a:p>
        </p:txBody>
      </p:sp>
      <p:pic>
        <p:nvPicPr>
          <p:cNvPr id="5" name="Picture 4"/>
          <p:cNvPicPr>
            <a:picLocks noChangeAspect="1"/>
          </p:cNvPicPr>
          <p:nvPr/>
        </p:nvPicPr>
        <p:blipFill rotWithShape="1">
          <a:blip r:embed="rId2"/>
          <a:srcRect t="36103" b="4586"/>
          <a:stretch/>
        </p:blipFill>
        <p:spPr>
          <a:xfrm>
            <a:off x="1377279" y="4229001"/>
            <a:ext cx="6605141" cy="1656185"/>
          </a:xfrm>
          <a:prstGeom prst="rect">
            <a:avLst/>
          </a:prstGeom>
        </p:spPr>
      </p:pic>
    </p:spTree>
    <p:extLst>
      <p:ext uri="{BB962C8B-B14F-4D97-AF65-F5344CB8AC3E}">
        <p14:creationId xmlns:p14="http://schemas.microsoft.com/office/powerpoint/2010/main" val="2631099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p:txBody>
          <a:bodyPr/>
          <a:lstStyle/>
          <a:p>
            <a:r>
              <a:rPr lang="en-US" sz="2800" dirty="0"/>
              <a:t>Non Inferiority: </a:t>
            </a:r>
            <a:br>
              <a:rPr lang="en-US" sz="2800" dirty="0"/>
            </a:br>
            <a:r>
              <a:rPr lang="en-US" sz="2800" dirty="0"/>
              <a:t>Margin </a:t>
            </a:r>
            <a:r>
              <a:rPr lang="en-US" sz="2800" dirty="0" smtClean="0"/>
              <a:t>definition, historical data</a:t>
            </a:r>
            <a:endParaRPr lang="it-IT" sz="2800" dirty="0" smtClean="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5</a:t>
            </a:fld>
            <a:endParaRPr lang="it-IT" dirty="0"/>
          </a:p>
        </p:txBody>
      </p:sp>
      <p:sp>
        <p:nvSpPr>
          <p:cNvPr id="49154" name="Text Box 6"/>
          <p:cNvSpPr txBox="1">
            <a:spLocks noChangeArrowheads="1"/>
          </p:cNvSpPr>
          <p:nvPr/>
        </p:nvSpPr>
        <p:spPr bwMode="auto">
          <a:xfrm>
            <a:off x="283368" y="1090336"/>
            <a:ext cx="8569325" cy="2308324"/>
          </a:xfrm>
          <a:prstGeom prst="rect">
            <a:avLst/>
          </a:prstGeom>
          <a:noFill/>
          <a:ln w="9525">
            <a:noFill/>
            <a:miter lim="800000"/>
            <a:headEnd/>
            <a:tailEnd/>
          </a:ln>
        </p:spPr>
        <p:txBody>
          <a:bodyPr>
            <a:spAutoFit/>
          </a:bodyPr>
          <a:lstStyle/>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b="0" dirty="0" smtClean="0"/>
              <a:t>FDA </a:t>
            </a:r>
            <a:r>
              <a:rPr lang="en-US" b="0" dirty="0"/>
              <a:t>suggests considering a Meta-Analysis estimate to obtain the M1 thresholds to summarize available effect about active treatment effect.</a:t>
            </a:r>
          </a:p>
          <a:p>
            <a:pPr marL="285750" indent="-285750">
              <a:buFont typeface="Arial" panose="020B0604020202020204" pitchFamily="34" charset="0"/>
              <a:buChar char="•"/>
            </a:pPr>
            <a:r>
              <a:rPr lang="en-US" b="0" dirty="0" smtClean="0"/>
              <a:t>Two </a:t>
            </a:r>
            <a:r>
              <a:rPr lang="en-US" b="0" dirty="0"/>
              <a:t>random effect meta-analysis have been performed for each macro muscles district:</a:t>
            </a:r>
          </a:p>
          <a:p>
            <a:pPr marL="285750" indent="-285750">
              <a:buFont typeface="Arial" panose="020B0604020202020204" pitchFamily="34" charset="0"/>
              <a:buChar char="•"/>
            </a:pPr>
            <a:endParaRPr lang="en-US" b="0" dirty="0"/>
          </a:p>
          <a:p>
            <a:endParaRPr lang="en-US" dirty="0"/>
          </a:p>
          <a:p>
            <a:pPr marL="342900" indent="-342900">
              <a:buAutoNum type="arabicPeriod"/>
            </a:pPr>
            <a:endParaRPr lang="it-IT" dirty="0"/>
          </a:p>
        </p:txBody>
      </p:sp>
      <p:sp>
        <p:nvSpPr>
          <p:cNvPr id="6" name="TextBox 5"/>
          <p:cNvSpPr txBox="1"/>
          <p:nvPr/>
        </p:nvSpPr>
        <p:spPr>
          <a:xfrm>
            <a:off x="539552" y="3121661"/>
            <a:ext cx="180020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dirty="0" smtClean="0"/>
              <a:t>Quadriceps muscles</a:t>
            </a:r>
            <a:endParaRPr lang="it-IT" dirty="0"/>
          </a:p>
        </p:txBody>
      </p:sp>
      <p:sp>
        <p:nvSpPr>
          <p:cNvPr id="9" name="TextBox 8"/>
          <p:cNvSpPr txBox="1"/>
          <p:nvPr/>
        </p:nvSpPr>
        <p:spPr>
          <a:xfrm>
            <a:off x="539553" y="4437112"/>
            <a:ext cx="180020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dirty="0" smtClean="0"/>
              <a:t>Hamstrings muscles</a:t>
            </a:r>
            <a:endParaRPr lang="it-IT" dirty="0"/>
          </a:p>
        </p:txBody>
      </p:sp>
      <p:sp>
        <p:nvSpPr>
          <p:cNvPr id="10" name="TextBox 9"/>
          <p:cNvSpPr txBox="1"/>
          <p:nvPr/>
        </p:nvSpPr>
        <p:spPr>
          <a:xfrm>
            <a:off x="3347864" y="3768054"/>
            <a:ext cx="18002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dirty="0" smtClean="0"/>
              <a:t>Meta Analysis</a:t>
            </a:r>
            <a:endParaRPr lang="it-IT" dirty="0"/>
          </a:p>
        </p:txBody>
      </p:sp>
      <mc:AlternateContent xmlns:mc="http://schemas.openxmlformats.org/markup-compatibility/2006" xmlns:a14="http://schemas.microsoft.com/office/drawing/2010/main">
        <mc:Choice Requires="a14">
          <p:sp>
            <p:nvSpPr>
              <p:cNvPr id="11" name="TextBox 10"/>
              <p:cNvSpPr txBox="1"/>
              <p:nvPr/>
            </p:nvSpPr>
            <p:spPr>
              <a:xfrm>
                <a:off x="5930561" y="3089823"/>
                <a:ext cx="2748302" cy="20951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dirty="0" smtClean="0"/>
                  <a:t>Active TKR effect evaluation of muscle strengt at one tear FU compared to preoperatory knee</a:t>
                </a:r>
              </a:p>
              <a:p>
                <a:pPr/>
                <a14:m>
                  <m:oMathPara xmlns:m="http://schemas.openxmlformats.org/officeDocument/2006/math">
                    <m:oMathParaPr>
                      <m:jc m:val="centerGroup"/>
                    </m:oMathParaPr>
                    <m:oMath xmlns:m="http://schemas.openxmlformats.org/officeDocument/2006/math">
                      <m:acc>
                        <m:accPr>
                          <m:chr m:val="̅"/>
                          <m:ctrlPr>
                            <a:rPr lang="it-IT" b="0" i="1" smtClean="0">
                              <a:latin typeface="Cambria Math" panose="02040503050406030204" pitchFamily="18" charset="0"/>
                            </a:rPr>
                          </m:ctrlPr>
                        </m:accPr>
                        <m:e>
                          <m:r>
                            <a:rPr lang="it-IT" b="0" i="1" smtClean="0">
                              <a:latin typeface="Cambria Math" panose="02040503050406030204" pitchFamily="18" charset="0"/>
                              <a:ea typeface="Cambria Math" panose="02040503050406030204" pitchFamily="18" charset="0"/>
                            </a:rPr>
                            <m:t>𝛿</m:t>
                          </m:r>
                        </m:e>
                      </m:acc>
                      <m:r>
                        <a:rPr lang="it-IT" b="0" i="0" smtClean="0">
                          <a:latin typeface="Cambria Math" panose="02040503050406030204" pitchFamily="18" charset="0"/>
                        </a:rPr>
                        <m:t>=</m:t>
                      </m:r>
                      <m:bar>
                        <m:barPr>
                          <m:pos m:val="top"/>
                          <m:ctrlPr>
                            <a:rPr lang="it-IT" b="0" i="1">
                              <a:latin typeface="Cambria Math" panose="02040503050406030204" pitchFamily="18" charset="0"/>
                            </a:rPr>
                          </m:ctrlPr>
                        </m:barPr>
                        <m:e>
                          <m:sSub>
                            <m:sSubPr>
                              <m:ctrlPr>
                                <a:rPr lang="it-IT" b="0" i="1">
                                  <a:latin typeface="Cambria Math" panose="02040503050406030204" pitchFamily="18" charset="0"/>
                                </a:rPr>
                              </m:ctrlPr>
                            </m:sSubPr>
                            <m:e>
                              <m:r>
                                <m:rPr>
                                  <m:sty m:val="p"/>
                                </m:rPr>
                                <a:rPr lang="en-US" b="0">
                                  <a:latin typeface="Cambria Math" panose="02040503050406030204" pitchFamily="18" charset="0"/>
                                </a:rPr>
                                <m:t>Y</m:t>
                              </m:r>
                            </m:e>
                            <m:sub>
                              <m:r>
                                <a:rPr lang="it-IT" b="0" i="1" smtClean="0">
                                  <a:latin typeface="Cambria Math" panose="02040503050406030204" pitchFamily="18" charset="0"/>
                                </a:rPr>
                                <m:t>(</m:t>
                              </m:r>
                              <m:r>
                                <a:rPr lang="it-IT" b="0" i="1" smtClean="0">
                                  <a:latin typeface="Cambria Math" panose="02040503050406030204" pitchFamily="18" charset="0"/>
                                </a:rPr>
                                <m:t>𝑇𝐾𝑅</m:t>
                              </m:r>
                              <m:r>
                                <a:rPr lang="it-IT" b="0" i="1" smtClean="0">
                                  <a:latin typeface="Cambria Math" panose="02040503050406030204" pitchFamily="18" charset="0"/>
                                </a:rPr>
                                <m:t>)</m:t>
                              </m:r>
                            </m:sub>
                          </m:sSub>
                        </m:e>
                      </m:bar>
                      <m:r>
                        <a:rPr lang="en-US" b="0">
                          <a:latin typeface="Cambria Math" panose="02040503050406030204" pitchFamily="18" charset="0"/>
                        </a:rPr>
                        <m:t>−</m:t>
                      </m:r>
                      <m:bar>
                        <m:barPr>
                          <m:pos m:val="top"/>
                          <m:ctrlPr>
                            <a:rPr lang="it-IT" b="0" i="1">
                              <a:latin typeface="Cambria Math" panose="02040503050406030204" pitchFamily="18" charset="0"/>
                            </a:rPr>
                          </m:ctrlPr>
                        </m:barPr>
                        <m:e>
                          <m:sSub>
                            <m:sSubPr>
                              <m:ctrlPr>
                                <a:rPr lang="it-IT" b="0" i="1">
                                  <a:latin typeface="Cambria Math" panose="02040503050406030204" pitchFamily="18" charset="0"/>
                                </a:rPr>
                              </m:ctrlPr>
                            </m:sSubPr>
                            <m:e>
                              <m:r>
                                <m:rPr>
                                  <m:sty m:val="p"/>
                                </m:rPr>
                                <a:rPr lang="en-US" b="0">
                                  <a:latin typeface="Cambria Math" panose="02040503050406030204" pitchFamily="18" charset="0"/>
                                </a:rPr>
                                <m:t>Y</m:t>
                              </m:r>
                            </m:e>
                            <m:sub>
                              <m:r>
                                <a:rPr lang="it-IT" b="0" i="1" smtClean="0">
                                  <a:latin typeface="Cambria Math" panose="02040503050406030204" pitchFamily="18" charset="0"/>
                                </a:rPr>
                                <m:t>(</m:t>
                              </m:r>
                              <m:r>
                                <a:rPr lang="it-IT" b="0" i="1" smtClean="0">
                                  <a:latin typeface="Cambria Math" panose="02040503050406030204" pitchFamily="18" charset="0"/>
                                </a:rPr>
                                <m:t>𝑝𝑟𝑒</m:t>
                              </m:r>
                              <m:r>
                                <a:rPr lang="it-IT" b="0" i="1" smtClean="0">
                                  <a:latin typeface="Cambria Math" panose="02040503050406030204" pitchFamily="18" charset="0"/>
                                </a:rPr>
                                <m:t>)</m:t>
                              </m:r>
                            </m:sub>
                          </m:sSub>
                        </m:e>
                      </m:bar>
                    </m:oMath>
                  </m:oMathPara>
                </a14:m>
                <a:endParaRPr lang="it-IT" dirty="0" smtClean="0"/>
              </a:p>
              <a:p>
                <a:endParaRPr lang="it-IT" dirty="0"/>
              </a:p>
            </p:txBody>
          </p:sp>
        </mc:Choice>
        <mc:Fallback xmlns="">
          <p:sp>
            <p:nvSpPr>
              <p:cNvPr id="11" name="TextBox 10"/>
              <p:cNvSpPr txBox="1">
                <a:spLocks noRot="1" noChangeAspect="1" noMove="1" noResize="1" noEditPoints="1" noAdjustHandles="1" noChangeArrowheads="1" noChangeShapeType="1" noTextEdit="1"/>
              </p:cNvSpPr>
              <p:nvPr/>
            </p:nvSpPr>
            <p:spPr>
              <a:xfrm>
                <a:off x="5930561" y="3089823"/>
                <a:ext cx="2748302" cy="2095125"/>
              </a:xfrm>
              <a:prstGeom prst="rect">
                <a:avLst/>
              </a:prstGeom>
              <a:blipFill>
                <a:blip r:embed="rId3"/>
                <a:stretch>
                  <a:fillRect l="-1538" t="-1149"/>
                </a:stretch>
              </a:blipFill>
            </p:spPr>
            <p:txBody>
              <a:bodyPr/>
              <a:lstStyle/>
              <a:p>
                <a:r>
                  <a:rPr lang="it-IT">
                    <a:noFill/>
                  </a:rPr>
                  <a:t> </a:t>
                </a:r>
              </a:p>
            </p:txBody>
          </p:sp>
        </mc:Fallback>
      </mc:AlternateContent>
      <p:sp>
        <p:nvSpPr>
          <p:cNvPr id="12" name="Down Arrow 11"/>
          <p:cNvSpPr/>
          <p:nvPr/>
        </p:nvSpPr>
        <p:spPr bwMode="auto">
          <a:xfrm rot="16200000">
            <a:off x="2593195" y="3789883"/>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13" name="Down Arrow 12"/>
          <p:cNvSpPr/>
          <p:nvPr/>
        </p:nvSpPr>
        <p:spPr bwMode="auto">
          <a:xfrm rot="16200000">
            <a:off x="5323288" y="3789581"/>
            <a:ext cx="432048" cy="294794"/>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p:txBody>
          <a:bodyPr/>
          <a:lstStyle/>
          <a:p>
            <a:r>
              <a:rPr lang="en-US" sz="3200" dirty="0" smtClean="0"/>
              <a:t>M1 definition: a random effect meta analysis</a:t>
            </a:r>
            <a:endParaRPr lang="it-IT" sz="3200" dirty="0" smtClean="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6</a:t>
            </a:fld>
            <a:endParaRPr lang="it-IT" dirty="0"/>
          </a:p>
        </p:txBody>
      </p:sp>
      <p:sp>
        <p:nvSpPr>
          <p:cNvPr id="49154" name="Text Box 6"/>
          <p:cNvSpPr txBox="1">
            <a:spLocks noChangeArrowheads="1"/>
          </p:cNvSpPr>
          <p:nvPr/>
        </p:nvSpPr>
        <p:spPr bwMode="auto">
          <a:xfrm>
            <a:off x="142046" y="1070937"/>
            <a:ext cx="8569325" cy="1477328"/>
          </a:xfrm>
          <a:prstGeom prst="rect">
            <a:avLst/>
          </a:prstGeom>
          <a:noFill/>
          <a:ln w="9525">
            <a:noFill/>
            <a:miter lim="800000"/>
            <a:headEnd/>
            <a:tailEnd/>
          </a:ln>
        </p:spPr>
        <p:txBody>
          <a:bodyPr>
            <a:spAutoFit/>
          </a:bodyPr>
          <a:lstStyle/>
          <a:p>
            <a:pPr algn="just"/>
            <a:endParaRPr lang="en-IE" b="0" smtClean="0"/>
          </a:p>
          <a:p>
            <a:pPr algn="just"/>
            <a:r>
              <a:rPr lang="it-IT" smtClean="0"/>
              <a:t>For quadriceps muscles</a:t>
            </a:r>
            <a:r>
              <a:rPr lang="it-IT" b="0" smtClean="0"/>
              <a:t>:</a:t>
            </a:r>
          </a:p>
          <a:p>
            <a:pPr algn="just"/>
            <a:endParaRPr lang="it-IT" b="0" smtClean="0"/>
          </a:p>
          <a:p>
            <a:pPr algn="just"/>
            <a:endParaRPr lang="it-IT" b="0" smtClean="0"/>
          </a:p>
          <a:p>
            <a:endParaRPr lang="it-IT" dirty="0"/>
          </a:p>
        </p:txBody>
      </p:sp>
      <p:sp>
        <p:nvSpPr>
          <p:cNvPr id="3" name="TextBox 2"/>
          <p:cNvSpPr txBox="1"/>
          <p:nvPr/>
        </p:nvSpPr>
        <p:spPr>
          <a:xfrm>
            <a:off x="467544" y="4221088"/>
            <a:ext cx="3312368" cy="1384995"/>
          </a:xfrm>
          <a:prstGeom prst="rect">
            <a:avLst/>
          </a:prstGeom>
          <a:noFill/>
        </p:spPr>
        <p:txBody>
          <a:bodyPr wrap="square" rtlCol="0">
            <a:spAutoFit/>
          </a:bodyPr>
          <a:lstStyle/>
          <a:p>
            <a:r>
              <a:rPr lang="it-IT" sz="1400" dirty="0" smtClean="0"/>
              <a:t>Pooled </a:t>
            </a:r>
            <a:r>
              <a:rPr lang="it-IT" sz="1400" i="1" dirty="0" smtClean="0"/>
              <a:t>delta</a:t>
            </a:r>
            <a:r>
              <a:rPr lang="it-IT" sz="1400" dirty="0" smtClean="0"/>
              <a:t> estimate:</a:t>
            </a:r>
          </a:p>
          <a:p>
            <a:r>
              <a:rPr lang="en-US" sz="1400" dirty="0" smtClean="0"/>
              <a:t>2.50  </a:t>
            </a:r>
            <a:r>
              <a:rPr lang="en-US" sz="1400" dirty="0" err="1" smtClean="0"/>
              <a:t>sd</a:t>
            </a:r>
            <a:r>
              <a:rPr lang="en-US" sz="1400" dirty="0" smtClean="0"/>
              <a:t>=4</a:t>
            </a:r>
          </a:p>
          <a:p>
            <a:endParaRPr lang="en-US" sz="1400" dirty="0"/>
          </a:p>
          <a:p>
            <a:r>
              <a:rPr lang="it-IT" sz="1400" b="0" dirty="0" smtClean="0"/>
              <a:t>Corresponding to a standardized effect size</a:t>
            </a:r>
            <a:endParaRPr lang="it-IT" sz="1400" dirty="0"/>
          </a:p>
          <a:p>
            <a:r>
              <a:rPr lang="it-IT" sz="1400" i="1" dirty="0" smtClean="0"/>
              <a:t>d=M1=0.62*</a:t>
            </a:r>
            <a:endParaRPr lang="it-IT" sz="1400" i="1" dirty="0"/>
          </a:p>
        </p:txBody>
      </p:sp>
      <p:sp>
        <p:nvSpPr>
          <p:cNvPr id="9" name="Rectangle 8"/>
          <p:cNvSpPr/>
          <p:nvPr/>
        </p:nvSpPr>
        <p:spPr>
          <a:xfrm>
            <a:off x="1763688" y="6275732"/>
            <a:ext cx="1106393" cy="276999"/>
          </a:xfrm>
          <a:prstGeom prst="rect">
            <a:avLst/>
          </a:prstGeom>
        </p:spPr>
        <p:txBody>
          <a:bodyPr wrap="none">
            <a:spAutoFit/>
          </a:bodyPr>
          <a:lstStyle/>
          <a:p>
            <a:r>
              <a:rPr lang="it-IT" sz="1200" dirty="0" smtClean="0"/>
              <a:t>*Cohen,1988</a:t>
            </a:r>
            <a:endParaRPr lang="it-IT" sz="1200" dirty="0"/>
          </a:p>
        </p:txBody>
      </p:sp>
      <p:pic>
        <p:nvPicPr>
          <p:cNvPr id="11" name="Picture"/>
          <p:cNvPicPr/>
          <p:nvPr/>
        </p:nvPicPr>
        <p:blipFill rotWithShape="1">
          <a:blip r:embed="rId3"/>
          <a:srcRect l="-120" t="27278" r="120" b="-4556"/>
          <a:stretch/>
        </p:blipFill>
        <p:spPr bwMode="auto">
          <a:xfrm>
            <a:off x="527" y="1772816"/>
            <a:ext cx="4607639" cy="2592288"/>
          </a:xfrm>
          <a:prstGeom prst="rect">
            <a:avLst/>
          </a:prstGeom>
          <a:noFill/>
          <a:ln w="9525">
            <a:noFill/>
            <a:headEnd/>
            <a:tailEnd/>
          </a:ln>
        </p:spPr>
      </p:pic>
      <p:pic>
        <p:nvPicPr>
          <p:cNvPr id="12" name="Picture"/>
          <p:cNvPicPr/>
          <p:nvPr/>
        </p:nvPicPr>
        <p:blipFill rotWithShape="1">
          <a:blip r:embed="rId4"/>
          <a:srcRect t="24670"/>
          <a:stretch/>
        </p:blipFill>
        <p:spPr bwMode="auto">
          <a:xfrm>
            <a:off x="4426708" y="1692638"/>
            <a:ext cx="4650053" cy="2566961"/>
          </a:xfrm>
          <a:prstGeom prst="rect">
            <a:avLst/>
          </a:prstGeom>
          <a:noFill/>
          <a:ln w="9525">
            <a:noFill/>
            <a:headEnd/>
            <a:tailEnd/>
          </a:ln>
        </p:spPr>
      </p:pic>
      <p:sp>
        <p:nvSpPr>
          <p:cNvPr id="5" name="Rectangle 4"/>
          <p:cNvSpPr/>
          <p:nvPr/>
        </p:nvSpPr>
        <p:spPr>
          <a:xfrm>
            <a:off x="4608166" y="1275631"/>
            <a:ext cx="4572000" cy="646331"/>
          </a:xfrm>
          <a:prstGeom prst="rect">
            <a:avLst/>
          </a:prstGeom>
        </p:spPr>
        <p:txBody>
          <a:bodyPr>
            <a:spAutoFit/>
          </a:bodyPr>
          <a:lstStyle/>
          <a:p>
            <a:pPr algn="just"/>
            <a:r>
              <a:rPr lang="it-IT" dirty="0"/>
              <a:t>For hamstring muscles</a:t>
            </a:r>
            <a:r>
              <a:rPr lang="it-IT" b="0" dirty="0"/>
              <a:t>:</a:t>
            </a:r>
          </a:p>
          <a:p>
            <a:pPr algn="just"/>
            <a:endParaRPr lang="it-IT" b="0" dirty="0"/>
          </a:p>
        </p:txBody>
      </p:sp>
      <p:sp>
        <p:nvSpPr>
          <p:cNvPr id="13" name="TextBox 12"/>
          <p:cNvSpPr txBox="1"/>
          <p:nvPr/>
        </p:nvSpPr>
        <p:spPr>
          <a:xfrm>
            <a:off x="4608166" y="4295355"/>
            <a:ext cx="3312368" cy="1384995"/>
          </a:xfrm>
          <a:prstGeom prst="rect">
            <a:avLst/>
          </a:prstGeom>
          <a:noFill/>
        </p:spPr>
        <p:txBody>
          <a:bodyPr wrap="square" rtlCol="0">
            <a:spAutoFit/>
          </a:bodyPr>
          <a:lstStyle/>
          <a:p>
            <a:r>
              <a:rPr lang="it-IT" sz="1400" dirty="0" smtClean="0"/>
              <a:t>Pooled delta estimate:</a:t>
            </a:r>
          </a:p>
          <a:p>
            <a:r>
              <a:rPr lang="en-US" sz="1400" i="1" dirty="0" smtClean="0"/>
              <a:t>1.72  se=3.67</a:t>
            </a:r>
          </a:p>
          <a:p>
            <a:endParaRPr lang="en-US" sz="1400" dirty="0"/>
          </a:p>
          <a:p>
            <a:r>
              <a:rPr lang="it-IT" sz="1400" b="0" dirty="0" smtClean="0"/>
              <a:t>Corresponding to a standardized effect size</a:t>
            </a:r>
            <a:endParaRPr lang="it-IT" sz="1400" dirty="0"/>
          </a:p>
          <a:p>
            <a:r>
              <a:rPr lang="it-IT" sz="1400" i="1" dirty="0" smtClean="0"/>
              <a:t>d=M1=0.47*</a:t>
            </a:r>
            <a:endParaRPr lang="it-IT" sz="1400" dirty="0"/>
          </a:p>
        </p:txBody>
      </p:sp>
      <p:cxnSp>
        <p:nvCxnSpPr>
          <p:cNvPr id="7" name="Straight Connector 6"/>
          <p:cNvCxnSpPr/>
          <p:nvPr/>
        </p:nvCxnSpPr>
        <p:spPr bwMode="auto">
          <a:xfrm>
            <a:off x="4480421" y="1275631"/>
            <a:ext cx="107850" cy="5582369"/>
          </a:xfrm>
          <a:prstGeom prst="line">
            <a:avLst/>
          </a:prstGeom>
          <a:ln>
            <a:headEnd type="none" w="med" len="med"/>
            <a:tailEnd type="none" w="med" len="med"/>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3705908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p:txBody>
          <a:bodyPr/>
          <a:lstStyle/>
          <a:p>
            <a:r>
              <a:rPr lang="en-US" sz="3200" dirty="0" smtClean="0"/>
              <a:t>Non-Inferiority M2 margin</a:t>
            </a:r>
            <a:endParaRPr lang="it-IT" sz="3200" dirty="0" smtClean="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7</a:t>
            </a:fld>
            <a:endParaRPr lang="it-IT" dirty="0"/>
          </a:p>
        </p:txBody>
      </p:sp>
      <p:sp>
        <p:nvSpPr>
          <p:cNvPr id="3" name="Rectangle 2"/>
          <p:cNvSpPr/>
          <p:nvPr/>
        </p:nvSpPr>
        <p:spPr>
          <a:xfrm>
            <a:off x="611560" y="1988840"/>
            <a:ext cx="8067303" cy="3477875"/>
          </a:xfrm>
          <a:prstGeom prst="rect">
            <a:avLst/>
          </a:prstGeom>
        </p:spPr>
        <p:txBody>
          <a:bodyPr wrap="square">
            <a:spAutoFit/>
          </a:bodyPr>
          <a:lstStyle/>
          <a:p>
            <a:pPr marL="342900" indent="-342900" algn="just">
              <a:buFont typeface="Arial" panose="020B0604020202020204" pitchFamily="34" charset="0"/>
              <a:buChar char="•"/>
            </a:pPr>
            <a:r>
              <a:rPr lang="en-US" sz="2000" b="0" dirty="0" smtClean="0"/>
              <a:t>As </a:t>
            </a:r>
            <a:r>
              <a:rPr lang="en-US" sz="2000" b="0" dirty="0"/>
              <a:t>indicated </a:t>
            </a:r>
            <a:r>
              <a:rPr lang="en-US" sz="2000" b="0" dirty="0" smtClean="0"/>
              <a:t>in </a:t>
            </a:r>
            <a:r>
              <a:rPr lang="en-US" sz="2000" b="0" dirty="0"/>
              <a:t>literature (</a:t>
            </a:r>
            <a:r>
              <a:rPr lang="en-US" sz="2000" b="0" dirty="0" err="1"/>
              <a:t>Althunian</a:t>
            </a:r>
            <a:r>
              <a:rPr lang="en-US" sz="2000" b="0" dirty="0"/>
              <a:t>, ‎2017</a:t>
            </a:r>
            <a:r>
              <a:rPr lang="en-US" sz="2000" b="0" dirty="0" smtClean="0"/>
              <a:t>), may be useful to consider an M2 margin ranging between </a:t>
            </a:r>
            <a:r>
              <a:rPr lang="en-IE" sz="2000" b="0" dirty="0" smtClean="0"/>
              <a:t>10</a:t>
            </a:r>
            <a:r>
              <a:rPr lang="en-IE" sz="2000" b="0" dirty="0"/>
              <a:t>% to 40%</a:t>
            </a:r>
            <a:r>
              <a:rPr lang="en-US" sz="2000" b="0" dirty="0"/>
              <a:t> of the overall </a:t>
            </a:r>
            <a:r>
              <a:rPr lang="en-US" sz="2000" b="0" dirty="0" smtClean="0"/>
              <a:t>M1 active control effect. For TKR trial a 25% of M1 has been considered. </a:t>
            </a:r>
          </a:p>
          <a:p>
            <a:pPr marL="342900" indent="-342900" algn="just">
              <a:buFont typeface="Arial" panose="020B0604020202020204" pitchFamily="34" charset="0"/>
              <a:buChar char="•"/>
            </a:pPr>
            <a:endParaRPr lang="en-US" sz="2000" b="0" dirty="0"/>
          </a:p>
          <a:p>
            <a:pPr marL="342900" indent="-342900" algn="just">
              <a:buFont typeface="Arial" panose="020B0604020202020204" pitchFamily="34" charset="0"/>
              <a:buChar char="•"/>
            </a:pPr>
            <a:r>
              <a:rPr lang="en-US" sz="2000" b="0" dirty="0" smtClean="0"/>
              <a:t>For </a:t>
            </a:r>
            <a:r>
              <a:rPr lang="en-US" sz="2000" dirty="0"/>
              <a:t>quadriceps muscles</a:t>
            </a:r>
            <a:r>
              <a:rPr lang="en-US" sz="2000" b="0" dirty="0"/>
              <a:t>, the </a:t>
            </a:r>
            <a:r>
              <a:rPr lang="en-US" sz="2000" b="0" dirty="0" smtClean="0"/>
              <a:t>M2 </a:t>
            </a:r>
            <a:r>
              <a:rPr lang="en-US" sz="2000" b="0" dirty="0" err="1" smtClean="0"/>
              <a:t>noninferiority</a:t>
            </a:r>
            <a:r>
              <a:rPr lang="en-US" sz="2000" b="0" dirty="0" smtClean="0"/>
              <a:t> </a:t>
            </a:r>
            <a:r>
              <a:rPr lang="en-US" sz="2000" b="0" dirty="0"/>
              <a:t>margin corresponds to </a:t>
            </a:r>
            <a:r>
              <a:rPr lang="en-US" sz="2000" b="0" dirty="0" smtClean="0"/>
              <a:t>0.62*0.25=</a:t>
            </a:r>
            <a:r>
              <a:rPr lang="en-US" sz="2000" dirty="0" smtClean="0"/>
              <a:t>0.155</a:t>
            </a:r>
          </a:p>
          <a:p>
            <a:pPr marL="342900" indent="-342900" algn="just">
              <a:buFont typeface="Arial" panose="020B0604020202020204" pitchFamily="34" charset="0"/>
              <a:buChar char="•"/>
            </a:pPr>
            <a:endParaRPr lang="en-US" sz="2000" b="0" dirty="0"/>
          </a:p>
          <a:p>
            <a:pPr marL="342900" indent="-342900" algn="just">
              <a:buFont typeface="Arial" panose="020B0604020202020204" pitchFamily="34" charset="0"/>
              <a:buChar char="•"/>
            </a:pPr>
            <a:r>
              <a:rPr lang="en-US" sz="2000" b="0" dirty="0" smtClean="0"/>
              <a:t>For </a:t>
            </a:r>
            <a:r>
              <a:rPr lang="en-US" sz="2000" dirty="0"/>
              <a:t>hamstring muscles</a:t>
            </a:r>
            <a:r>
              <a:rPr lang="en-US" sz="2000" b="0" dirty="0"/>
              <a:t>, the M2 </a:t>
            </a:r>
            <a:r>
              <a:rPr lang="en-US" sz="2000" b="0" dirty="0" err="1"/>
              <a:t>noninferiority</a:t>
            </a:r>
            <a:r>
              <a:rPr lang="en-US" sz="2000" b="0" dirty="0"/>
              <a:t> margin corresponds to 0.47*0.25=</a:t>
            </a:r>
            <a:r>
              <a:rPr lang="en-US" sz="2000" dirty="0"/>
              <a:t>0.12</a:t>
            </a:r>
          </a:p>
          <a:p>
            <a:pPr marL="342900" indent="-342900">
              <a:buFont typeface="Arial" panose="020B0604020202020204" pitchFamily="34" charset="0"/>
              <a:buChar char="•"/>
            </a:pPr>
            <a:endParaRPr lang="en-US" sz="2000" b="0" dirty="0"/>
          </a:p>
        </p:txBody>
      </p:sp>
    </p:spTree>
    <p:extLst>
      <p:ext uri="{BB962C8B-B14F-4D97-AF65-F5344CB8AC3E}">
        <p14:creationId xmlns:p14="http://schemas.microsoft.com/office/powerpoint/2010/main" val="558007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8559" y="97560"/>
            <a:ext cx="5813882" cy="1417949"/>
          </a:xfrm>
        </p:spPr>
        <p:txBody>
          <a:bodyPr/>
          <a:lstStyle/>
          <a:p>
            <a:r>
              <a:rPr lang="en-US" sz="3600" dirty="0" smtClean="0"/>
              <a:t>Multiplicity issues in power analysis </a:t>
            </a:r>
            <a:endParaRPr lang="it-IT" dirty="0"/>
          </a:p>
        </p:txBody>
      </p:sp>
      <p:sp>
        <p:nvSpPr>
          <p:cNvPr id="4" name="Slide Number Placeholder 3"/>
          <p:cNvSpPr>
            <a:spLocks noGrp="1"/>
          </p:cNvSpPr>
          <p:nvPr>
            <p:ph type="sldNum" idx="10"/>
          </p:nvPr>
        </p:nvSpPr>
        <p:spPr/>
        <p:txBody>
          <a:bodyPr/>
          <a:lstStyle/>
          <a:p>
            <a:pPr>
              <a:defRPr/>
            </a:pPr>
            <a:fld id="{5867635A-2F82-4861-BD59-9A8888540D8B}" type="slidenum">
              <a:rPr lang="it-IT" smtClean="0"/>
              <a:pPr>
                <a:defRPr/>
              </a:pPr>
              <a:t>8</a:t>
            </a:fld>
            <a:endParaRPr lang="it-IT" dirty="0"/>
          </a:p>
        </p:txBody>
      </p:sp>
      <p:sp>
        <p:nvSpPr>
          <p:cNvPr id="20" name="TextBox 19"/>
          <p:cNvSpPr txBox="1"/>
          <p:nvPr/>
        </p:nvSpPr>
        <p:spPr>
          <a:xfrm>
            <a:off x="3429608" y="1302222"/>
            <a:ext cx="250276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Multiple Outcomes Sample Size</a:t>
            </a:r>
            <a:endParaRPr lang="it-IT" dirty="0"/>
          </a:p>
        </p:txBody>
      </p:sp>
      <p:sp>
        <p:nvSpPr>
          <p:cNvPr id="21" name="TextBox 20"/>
          <p:cNvSpPr txBox="1"/>
          <p:nvPr/>
        </p:nvSpPr>
        <p:spPr>
          <a:xfrm>
            <a:off x="1179741" y="2699990"/>
            <a:ext cx="331236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Primary Endpoint</a:t>
            </a:r>
          </a:p>
        </p:txBody>
      </p:sp>
      <p:sp>
        <p:nvSpPr>
          <p:cNvPr id="22" name="TextBox 21"/>
          <p:cNvSpPr txBox="1"/>
          <p:nvPr/>
        </p:nvSpPr>
        <p:spPr>
          <a:xfrm>
            <a:off x="4753000" y="2699990"/>
            <a:ext cx="331236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Co-Primary Endpoint</a:t>
            </a:r>
          </a:p>
        </p:txBody>
      </p:sp>
      <p:sp>
        <p:nvSpPr>
          <p:cNvPr id="23" name="Down Arrow 22"/>
          <p:cNvSpPr/>
          <p:nvPr/>
        </p:nvSpPr>
        <p:spPr bwMode="auto">
          <a:xfrm>
            <a:off x="2835925" y="2451366"/>
            <a:ext cx="216024" cy="20673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24" name="Down Arrow 23"/>
          <p:cNvSpPr/>
          <p:nvPr/>
        </p:nvSpPr>
        <p:spPr bwMode="auto">
          <a:xfrm rot="5400000">
            <a:off x="6369510" y="2083257"/>
            <a:ext cx="131936" cy="23544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25" name="TextBox 24"/>
          <p:cNvSpPr txBox="1"/>
          <p:nvPr/>
        </p:nvSpPr>
        <p:spPr>
          <a:xfrm>
            <a:off x="1179741" y="3502366"/>
            <a:ext cx="331236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Union-Intersection Test statistics</a:t>
            </a:r>
          </a:p>
        </p:txBody>
      </p:sp>
      <p:sp>
        <p:nvSpPr>
          <p:cNvPr id="26" name="TextBox 25"/>
          <p:cNvSpPr txBox="1"/>
          <p:nvPr/>
        </p:nvSpPr>
        <p:spPr>
          <a:xfrm>
            <a:off x="4753000" y="3502366"/>
            <a:ext cx="331236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Intersection-Union Test statistics</a:t>
            </a:r>
            <a:endParaRPr lang="it-IT" dirty="0"/>
          </a:p>
        </p:txBody>
      </p:sp>
      <p:sp>
        <p:nvSpPr>
          <p:cNvPr id="27" name="Down Arrow 26"/>
          <p:cNvSpPr/>
          <p:nvPr/>
        </p:nvSpPr>
        <p:spPr bwMode="auto">
          <a:xfrm>
            <a:off x="2835925" y="3236008"/>
            <a:ext cx="216024" cy="20673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28" name="Down Arrow 27"/>
          <p:cNvSpPr/>
          <p:nvPr/>
        </p:nvSpPr>
        <p:spPr bwMode="auto">
          <a:xfrm>
            <a:off x="6301172" y="3234514"/>
            <a:ext cx="216024" cy="20673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mc:AlternateContent xmlns:mc="http://schemas.openxmlformats.org/markup-compatibility/2006" xmlns:a14="http://schemas.microsoft.com/office/drawing/2010/main">
        <mc:Choice Requires="a14">
          <p:sp>
            <p:nvSpPr>
              <p:cNvPr id="29" name="TextBox 28"/>
              <p:cNvSpPr txBox="1"/>
              <p:nvPr/>
            </p:nvSpPr>
            <p:spPr>
              <a:xfrm>
                <a:off x="1179741" y="4499381"/>
                <a:ext cx="3312368" cy="119949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sz="1400" dirty="0" smtClean="0"/>
                  <a:t>Power (</a:t>
                </a:r>
                <a14:m>
                  <m:oMath xmlns:m="http://schemas.openxmlformats.org/officeDocument/2006/math">
                    <m:sSub>
                      <m:sSubPr>
                        <m:ctrlPr>
                          <a:rPr lang="it-IT" sz="1400" i="1">
                            <a:latin typeface="Cambria Math" panose="02040503050406030204" pitchFamily="18" charset="0"/>
                          </a:rPr>
                        </m:ctrlPr>
                      </m:sSubPr>
                      <m:e>
                        <m:r>
                          <a:rPr lang="en-US" sz="1400" i="1">
                            <a:latin typeface="Cambria Math" panose="02040503050406030204" pitchFamily="18" charset="0"/>
                          </a:rPr>
                          <m:t>𝑹</m:t>
                        </m:r>
                      </m:e>
                      <m:sub>
                        <m:r>
                          <a:rPr lang="en-US" sz="1400" i="1">
                            <a:latin typeface="Cambria Math" panose="02040503050406030204" pitchFamily="18" charset="0"/>
                          </a:rPr>
                          <m:t>𝒌</m:t>
                        </m:r>
                      </m:sub>
                    </m:sSub>
                    <m:r>
                      <a:rPr lang="en-US" sz="1400">
                        <a:latin typeface="Cambria Math" panose="02040503050406030204" pitchFamily="18" charset="0"/>
                      </a:rPr>
                      <m:t>=</m:t>
                    </m:r>
                    <m:r>
                      <a:rPr lang="en-US" sz="1400">
                        <a:latin typeface="Cambria Math" panose="02040503050406030204" pitchFamily="18" charset="0"/>
                      </a:rPr>
                      <m:t>𝐫𝐞𝐣𝐞𝐜𝐭𝐢𝐨𝐧</m:t>
                    </m:r>
                    <m:r>
                      <a:rPr lang="en-US" sz="1400">
                        <a:latin typeface="Cambria Math" panose="02040503050406030204" pitchFamily="18" charset="0"/>
                      </a:rPr>
                      <m:t> </m:t>
                    </m:r>
                    <m:r>
                      <a:rPr lang="en-US" sz="1400">
                        <a:latin typeface="Cambria Math" panose="02040503050406030204" pitchFamily="18" charset="0"/>
                      </a:rPr>
                      <m:t>𝐫𝐞𝐠𝐢𝐨𝐧</m:t>
                    </m:r>
                  </m:oMath>
                </a14:m>
                <a:r>
                  <a:rPr lang="it-IT" sz="1400" dirty="0"/>
                  <a:t>)</a:t>
                </a:r>
              </a:p>
              <a:p>
                <a:pPr algn="ctr"/>
                <a14:m>
                  <m:oMathPara xmlns:m="http://schemas.openxmlformats.org/officeDocument/2006/math">
                    <m:oMathParaPr>
                      <m:jc m:val="centerGroup"/>
                    </m:oMathParaPr>
                    <m:oMath xmlns:m="http://schemas.openxmlformats.org/officeDocument/2006/math">
                      <m:r>
                        <a:rPr lang="it-IT">
                          <a:latin typeface="Cambria Math" panose="02040503050406030204" pitchFamily="18" charset="0"/>
                        </a:rPr>
                        <m:t>1−</m:t>
                      </m:r>
                      <m:r>
                        <a:rPr lang="it-IT" i="1">
                          <a:latin typeface="Cambria Math" panose="02040503050406030204" pitchFamily="18" charset="0"/>
                        </a:rPr>
                        <m:t>𝛽</m:t>
                      </m:r>
                      <m:r>
                        <a:rPr lang="it-IT">
                          <a:latin typeface="Cambria Math" panose="02040503050406030204" pitchFamily="18" charset="0"/>
                        </a:rPr>
                        <m:t>=</m:t>
                      </m:r>
                      <m:r>
                        <a:rPr lang="it-IT" i="1">
                          <a:latin typeface="Cambria Math" panose="02040503050406030204" pitchFamily="18" charset="0"/>
                        </a:rPr>
                        <m:t>𝑃</m:t>
                      </m:r>
                      <m:d>
                        <m:dPr>
                          <m:ctrlPr>
                            <a:rPr lang="it-IT" i="1">
                              <a:latin typeface="Cambria Math" panose="02040503050406030204" pitchFamily="18" charset="0"/>
                            </a:rPr>
                          </m:ctrlPr>
                        </m:dPr>
                        <m:e>
                          <m:nary>
                            <m:naryPr>
                              <m:chr m:val="⋃"/>
                              <m:ctrlPr>
                                <a:rPr lang="it-IT" i="1" smtClean="0">
                                  <a:latin typeface="Cambria Math" panose="02040503050406030204" pitchFamily="18" charset="0"/>
                                </a:rPr>
                              </m:ctrlPr>
                            </m:naryPr>
                            <m:sub>
                              <m:r>
                                <m:rPr>
                                  <m:brk m:alnAt="23"/>
                                </m:rPr>
                                <a:rPr lang="en-US" b="1" i="1" smtClean="0">
                                  <a:latin typeface="Cambria Math" panose="02040503050406030204" pitchFamily="18" charset="0"/>
                                </a:rPr>
                                <m:t>𝒌</m:t>
                              </m:r>
                              <m:r>
                                <a:rPr lang="en-US" b="1" i="1" smtClean="0">
                                  <a:latin typeface="Cambria Math" panose="02040503050406030204" pitchFamily="18" charset="0"/>
                                </a:rPr>
                                <m:t>=</m:t>
                              </m:r>
                              <m:r>
                                <a:rPr lang="en-US" b="1" i="1" smtClean="0">
                                  <a:latin typeface="Cambria Math" panose="02040503050406030204" pitchFamily="18" charset="0"/>
                                </a:rPr>
                                <m:t>𝟏</m:t>
                              </m:r>
                            </m:sub>
                            <m:sup>
                              <m:r>
                                <a:rPr lang="en-US" b="1" i="1" smtClean="0">
                                  <a:latin typeface="Cambria Math" panose="02040503050406030204" pitchFamily="18" charset="0"/>
                                </a:rPr>
                                <m:t>𝟓</m:t>
                              </m:r>
                            </m:sup>
                            <m:e>
                              <m:sSub>
                                <m:sSubPr>
                                  <m:ctrlPr>
                                    <a:rPr lang="it-IT" i="1" smtClean="0">
                                      <a:latin typeface="Cambria Math" panose="02040503050406030204" pitchFamily="18" charset="0"/>
                                    </a:rPr>
                                  </m:ctrlPr>
                                </m:sSubPr>
                                <m:e>
                                  <m:r>
                                    <a:rPr lang="en-US" b="1" i="1" smtClean="0">
                                      <a:latin typeface="Cambria Math" panose="02040503050406030204" pitchFamily="18" charset="0"/>
                                    </a:rPr>
                                    <m:t>𝑹</m:t>
                                  </m:r>
                                </m:e>
                                <m:sub>
                                  <m:r>
                                    <a:rPr lang="en-US" b="1" i="1" smtClean="0">
                                      <a:latin typeface="Cambria Math" panose="02040503050406030204" pitchFamily="18" charset="0"/>
                                    </a:rPr>
                                    <m:t>𝟓</m:t>
                                  </m:r>
                                </m:sub>
                              </m:sSub>
                            </m:e>
                          </m:nary>
                        </m:e>
                      </m:d>
                    </m:oMath>
                  </m:oMathPara>
                </a14:m>
                <a:endParaRPr lang="en-US" dirty="0" smtClean="0"/>
              </a:p>
            </p:txBody>
          </p:sp>
        </mc:Choice>
        <mc:Fallback xmlns="">
          <p:sp>
            <p:nvSpPr>
              <p:cNvPr id="29" name="TextBox 28"/>
              <p:cNvSpPr txBox="1">
                <a:spLocks noRot="1" noChangeAspect="1" noMove="1" noResize="1" noEditPoints="1" noAdjustHandles="1" noChangeArrowheads="1" noChangeShapeType="1" noTextEdit="1"/>
              </p:cNvSpPr>
              <p:nvPr/>
            </p:nvSpPr>
            <p:spPr>
              <a:xfrm>
                <a:off x="1179741" y="4499381"/>
                <a:ext cx="3312368" cy="1199496"/>
              </a:xfrm>
              <a:prstGeom prst="rect">
                <a:avLst/>
              </a:prstGeom>
              <a:blipFill>
                <a:blip r:embed="rId2"/>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4753000" y="4521094"/>
                <a:ext cx="3312368" cy="119949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sz="1400" dirty="0" smtClean="0"/>
                  <a:t>Power (</a:t>
                </a:r>
                <a14:m>
                  <m:oMath xmlns:m="http://schemas.openxmlformats.org/officeDocument/2006/math">
                    <m:sSub>
                      <m:sSubPr>
                        <m:ctrlPr>
                          <a:rPr lang="it-IT" sz="1400" i="1">
                            <a:latin typeface="Cambria Math" panose="02040503050406030204" pitchFamily="18" charset="0"/>
                          </a:rPr>
                        </m:ctrlPr>
                      </m:sSubPr>
                      <m:e>
                        <m:r>
                          <a:rPr lang="en-US" sz="1400" i="1">
                            <a:latin typeface="Cambria Math" panose="02040503050406030204" pitchFamily="18" charset="0"/>
                          </a:rPr>
                          <m:t>𝑹</m:t>
                        </m:r>
                      </m:e>
                      <m:sub>
                        <m:r>
                          <a:rPr lang="en-US" sz="1400" i="1">
                            <a:latin typeface="Cambria Math" panose="02040503050406030204" pitchFamily="18" charset="0"/>
                          </a:rPr>
                          <m:t>𝒌</m:t>
                        </m:r>
                      </m:sub>
                    </m:sSub>
                    <m:r>
                      <a:rPr lang="en-US" sz="1400" b="1" i="0" smtClean="0">
                        <a:latin typeface="Cambria Math" panose="02040503050406030204" pitchFamily="18" charset="0"/>
                      </a:rPr>
                      <m:t>=</m:t>
                    </m:r>
                    <m:r>
                      <a:rPr lang="en-US" sz="1400" b="1" i="0" smtClean="0">
                        <a:latin typeface="Cambria Math" panose="02040503050406030204" pitchFamily="18" charset="0"/>
                      </a:rPr>
                      <m:t>𝐫𝐞𝐣𝐞𝐜𝐭𝐢𝐨𝐧</m:t>
                    </m:r>
                    <m:r>
                      <a:rPr lang="en-US" sz="1400" b="1" i="0" smtClean="0">
                        <a:latin typeface="Cambria Math" panose="02040503050406030204" pitchFamily="18" charset="0"/>
                      </a:rPr>
                      <m:t> </m:t>
                    </m:r>
                    <m:r>
                      <a:rPr lang="en-US" sz="1400" b="1" i="0" smtClean="0">
                        <a:latin typeface="Cambria Math" panose="02040503050406030204" pitchFamily="18" charset="0"/>
                      </a:rPr>
                      <m:t>𝐫𝐞𝐠𝐢𝐨𝐧</m:t>
                    </m:r>
                  </m:oMath>
                </a14:m>
                <a:r>
                  <a:rPr lang="it-IT" sz="1400" dirty="0" smtClean="0"/>
                  <a:t>)</a:t>
                </a:r>
              </a:p>
              <a:p>
                <a:pPr algn="ctr"/>
                <a14:m>
                  <m:oMathPara xmlns:m="http://schemas.openxmlformats.org/officeDocument/2006/math">
                    <m:oMathParaPr>
                      <m:jc m:val="centerGroup"/>
                    </m:oMathParaPr>
                    <m:oMath xmlns:m="http://schemas.openxmlformats.org/officeDocument/2006/math">
                      <m:r>
                        <a:rPr lang="it-IT" smtClean="0">
                          <a:latin typeface="Cambria Math" panose="02040503050406030204" pitchFamily="18" charset="0"/>
                        </a:rPr>
                        <m:t>1−</m:t>
                      </m:r>
                      <m:r>
                        <a:rPr lang="it-IT" i="1">
                          <a:latin typeface="Cambria Math" panose="02040503050406030204" pitchFamily="18" charset="0"/>
                        </a:rPr>
                        <m:t>𝛽</m:t>
                      </m:r>
                      <m:r>
                        <a:rPr lang="it-IT">
                          <a:latin typeface="Cambria Math" panose="02040503050406030204" pitchFamily="18" charset="0"/>
                        </a:rPr>
                        <m:t>=</m:t>
                      </m:r>
                      <m:r>
                        <a:rPr lang="it-IT" i="1">
                          <a:latin typeface="Cambria Math" panose="02040503050406030204" pitchFamily="18" charset="0"/>
                        </a:rPr>
                        <m:t>𝑃</m:t>
                      </m:r>
                      <m:d>
                        <m:dPr>
                          <m:ctrlPr>
                            <a:rPr lang="it-IT" i="1">
                              <a:latin typeface="Cambria Math" panose="02040503050406030204" pitchFamily="18" charset="0"/>
                            </a:rPr>
                          </m:ctrlPr>
                        </m:dPr>
                        <m:e>
                          <m:nary>
                            <m:naryPr>
                              <m:chr m:val="⋂"/>
                              <m:ctrlPr>
                                <a:rPr lang="it-IT" i="1" smtClean="0">
                                  <a:latin typeface="Cambria Math" panose="02040503050406030204" pitchFamily="18" charset="0"/>
                                </a:rPr>
                              </m:ctrlPr>
                            </m:naryPr>
                            <m:sub>
                              <m:r>
                                <m:rPr>
                                  <m:brk m:alnAt="23"/>
                                </m:rPr>
                                <a:rPr lang="en-US" b="1" i="1" smtClean="0">
                                  <a:latin typeface="Cambria Math" panose="02040503050406030204" pitchFamily="18" charset="0"/>
                                </a:rPr>
                                <m:t>𝒌</m:t>
                              </m:r>
                              <m:r>
                                <a:rPr lang="en-US" b="1" i="1" smtClean="0">
                                  <a:latin typeface="Cambria Math" panose="02040503050406030204" pitchFamily="18" charset="0"/>
                                </a:rPr>
                                <m:t>=</m:t>
                              </m:r>
                              <m:r>
                                <a:rPr lang="en-US" b="1" i="1" smtClean="0">
                                  <a:latin typeface="Cambria Math" panose="02040503050406030204" pitchFamily="18" charset="0"/>
                                </a:rPr>
                                <m:t>𝟏</m:t>
                              </m:r>
                            </m:sub>
                            <m:sup>
                              <m:r>
                                <a:rPr lang="en-US" b="1" i="1" smtClean="0">
                                  <a:latin typeface="Cambria Math" panose="02040503050406030204" pitchFamily="18" charset="0"/>
                                </a:rPr>
                                <m:t>𝟓</m:t>
                              </m:r>
                            </m:sup>
                            <m:e>
                              <m:sSub>
                                <m:sSubPr>
                                  <m:ctrlPr>
                                    <a:rPr lang="it-IT" i="1">
                                      <a:latin typeface="Cambria Math" panose="02040503050406030204" pitchFamily="18" charset="0"/>
                                    </a:rPr>
                                  </m:ctrlPr>
                                </m:sSubPr>
                                <m:e>
                                  <m:r>
                                    <a:rPr lang="en-US" i="1">
                                      <a:latin typeface="Cambria Math" panose="02040503050406030204" pitchFamily="18" charset="0"/>
                                    </a:rPr>
                                    <m:t>𝑹</m:t>
                                  </m:r>
                                </m:e>
                                <m:sub>
                                  <m:r>
                                    <a:rPr lang="en-US" b="1" i="1" smtClean="0">
                                      <a:latin typeface="Cambria Math" panose="02040503050406030204" pitchFamily="18" charset="0"/>
                                    </a:rPr>
                                    <m:t>𝟓</m:t>
                                  </m:r>
                                </m:sub>
                              </m:sSub>
                            </m:e>
                          </m:nary>
                        </m:e>
                      </m:d>
                    </m:oMath>
                  </m:oMathPara>
                </a14:m>
                <a:endParaRPr lang="it-IT" dirty="0"/>
              </a:p>
            </p:txBody>
          </p:sp>
        </mc:Choice>
        <mc:Fallback xmlns="">
          <p:sp>
            <p:nvSpPr>
              <p:cNvPr id="30" name="TextBox 29"/>
              <p:cNvSpPr txBox="1">
                <a:spLocks noRot="1" noChangeAspect="1" noMove="1" noResize="1" noEditPoints="1" noAdjustHandles="1" noChangeArrowheads="1" noChangeShapeType="1" noTextEdit="1"/>
              </p:cNvSpPr>
              <p:nvPr/>
            </p:nvSpPr>
            <p:spPr>
              <a:xfrm>
                <a:off x="4753000" y="4521094"/>
                <a:ext cx="3312368" cy="1199496"/>
              </a:xfrm>
              <a:prstGeom prst="rect">
                <a:avLst/>
              </a:prstGeom>
              <a:blipFill>
                <a:blip r:embed="rId3"/>
                <a:stretch>
                  <a:fillRect/>
                </a:stretch>
              </a:blipFill>
            </p:spPr>
            <p:txBody>
              <a:bodyPr/>
              <a:lstStyle/>
              <a:p>
                <a:r>
                  <a:rPr lang="it-IT">
                    <a:noFill/>
                  </a:rPr>
                  <a:t> </a:t>
                </a:r>
              </a:p>
            </p:txBody>
          </p:sp>
        </mc:Fallback>
      </mc:AlternateContent>
      <p:sp>
        <p:nvSpPr>
          <p:cNvPr id="31" name="Down Arrow 30"/>
          <p:cNvSpPr/>
          <p:nvPr/>
        </p:nvSpPr>
        <p:spPr bwMode="auto">
          <a:xfrm>
            <a:off x="2835925" y="4233023"/>
            <a:ext cx="216024" cy="20673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32" name="Down Arrow 31"/>
          <p:cNvSpPr/>
          <p:nvPr/>
        </p:nvSpPr>
        <p:spPr bwMode="auto">
          <a:xfrm>
            <a:off x="6301172" y="4231529"/>
            <a:ext cx="216024" cy="20673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33" name="TextBox 32"/>
          <p:cNvSpPr txBox="1"/>
          <p:nvPr/>
        </p:nvSpPr>
        <p:spPr>
          <a:xfrm>
            <a:off x="3060812" y="2007391"/>
            <a:ext cx="324036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t>Test statistics definition</a:t>
            </a:r>
            <a:endParaRPr lang="it-IT" dirty="0"/>
          </a:p>
        </p:txBody>
      </p:sp>
      <p:sp>
        <p:nvSpPr>
          <p:cNvPr id="34" name="TextBox 33"/>
          <p:cNvSpPr txBox="1"/>
          <p:nvPr/>
        </p:nvSpPr>
        <p:spPr>
          <a:xfrm>
            <a:off x="6621938" y="1705623"/>
            <a:ext cx="250276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solidFill>
                  <a:srgbClr val="C00000"/>
                </a:solidFill>
              </a:rPr>
              <a:t>Non-Inferiority margin</a:t>
            </a:r>
            <a:endParaRPr lang="it-IT" dirty="0">
              <a:solidFill>
                <a:srgbClr val="C00000"/>
              </a:solidFill>
            </a:endParaRPr>
          </a:p>
        </p:txBody>
      </p:sp>
      <p:sp>
        <p:nvSpPr>
          <p:cNvPr id="35" name="Down Arrow 34"/>
          <p:cNvSpPr/>
          <p:nvPr/>
        </p:nvSpPr>
        <p:spPr bwMode="auto">
          <a:xfrm>
            <a:off x="5824364" y="2448051"/>
            <a:ext cx="216024" cy="206733"/>
          </a:xfrm>
          <a:prstGeom prst="down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it-IT" sz="1800" b="0" i="0" u="none" strike="noStrike" cap="none" normalizeH="0" baseline="0" smtClean="0">
              <a:ln>
                <a:noFill/>
              </a:ln>
              <a:solidFill>
                <a:schemeClr val="bg1"/>
              </a:solidFill>
              <a:effectLst/>
              <a:latin typeface="Arial" charset="0"/>
              <a:ea typeface="SimSun" charset="-122"/>
            </a:endParaRPr>
          </a:p>
        </p:txBody>
      </p:sp>
      <p:sp>
        <p:nvSpPr>
          <p:cNvPr id="36" name="TextBox 35"/>
          <p:cNvSpPr txBox="1"/>
          <p:nvPr/>
        </p:nvSpPr>
        <p:spPr>
          <a:xfrm>
            <a:off x="217099" y="3908363"/>
            <a:ext cx="1925283"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smtClean="0">
                <a:solidFill>
                  <a:srgbClr val="C00000"/>
                </a:solidFill>
              </a:rPr>
              <a:t>Multiplicity adjustment</a:t>
            </a:r>
            <a:endParaRPr lang="it-IT" dirty="0">
              <a:solidFill>
                <a:srgbClr val="C00000"/>
              </a:solidFill>
            </a:endParaRPr>
          </a:p>
        </p:txBody>
      </p:sp>
    </p:spTree>
    <p:extLst>
      <p:ext uri="{BB962C8B-B14F-4D97-AF65-F5344CB8AC3E}">
        <p14:creationId xmlns:p14="http://schemas.microsoft.com/office/powerpoint/2010/main" val="27249078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2699728" y="114287"/>
            <a:ext cx="5960305" cy="1099192"/>
          </a:xfrm>
        </p:spPr>
        <p:txBody>
          <a:bodyPr/>
          <a:lstStyle/>
          <a:p>
            <a:r>
              <a:rPr lang="en-US" sz="2400" dirty="0" smtClean="0"/>
              <a:t>Primary or Co-primary endpoint?</a:t>
            </a:r>
            <a:endParaRPr lang="en-US" sz="2400" dirty="0"/>
          </a:p>
        </p:txBody>
      </p:sp>
      <p:sp>
        <p:nvSpPr>
          <p:cNvPr id="2" name="Slide Number Placeholder 1"/>
          <p:cNvSpPr>
            <a:spLocks noGrp="1"/>
          </p:cNvSpPr>
          <p:nvPr>
            <p:ph type="sldNum" idx="10"/>
          </p:nvPr>
        </p:nvSpPr>
        <p:spPr/>
        <p:txBody>
          <a:bodyPr/>
          <a:lstStyle/>
          <a:p>
            <a:pPr>
              <a:defRPr/>
            </a:pPr>
            <a:fld id="{5867635A-2F82-4861-BD59-9A8888540D8B}" type="slidenum">
              <a:rPr lang="it-IT" smtClean="0"/>
              <a:pPr>
                <a:defRPr/>
              </a:pPr>
              <a:t>9</a:t>
            </a:fld>
            <a:endParaRPr lang="it-IT" dirty="0"/>
          </a:p>
        </p:txBody>
      </p:sp>
      <mc:AlternateContent xmlns:mc="http://schemas.openxmlformats.org/markup-compatibility/2006" xmlns:a14="http://schemas.microsoft.com/office/drawing/2010/main">
        <mc:Choice Requires="a14">
          <p:sp>
            <p:nvSpPr>
              <p:cNvPr id="5" name="TextBox 4"/>
              <p:cNvSpPr txBox="1"/>
              <p:nvPr/>
            </p:nvSpPr>
            <p:spPr>
              <a:xfrm>
                <a:off x="395536" y="1556792"/>
                <a:ext cx="8424936" cy="3954288"/>
              </a:xfrm>
              <a:prstGeom prst="rect">
                <a:avLst/>
              </a:prstGeom>
              <a:noFill/>
            </p:spPr>
            <p:txBody>
              <a:bodyPr wrap="square" rtlCol="0">
                <a:spAutoFit/>
              </a:bodyPr>
              <a:lstStyle/>
              <a:p>
                <a:pPr marL="342900" lvl="0" indent="-342900" algn="just">
                  <a:lnSpc>
                    <a:spcPct val="107000"/>
                  </a:lnSpc>
                  <a:spcAft>
                    <a:spcPts val="800"/>
                  </a:spcAft>
                  <a:buFont typeface="Arial" panose="020B0604020202020204" pitchFamily="34" charset="0"/>
                  <a:buChar char="•"/>
                  <a:tabLst>
                    <a:tab pos="457200" algn="l"/>
                  </a:tabLst>
                </a:pPr>
                <a:r>
                  <a:rPr lang="en-US" b="0" dirty="0" smtClean="0">
                    <a:latin typeface="+mn-lt"/>
                    <a:ea typeface="Calibri" panose="020F0502020204030204" pitchFamily="34" charset="0"/>
                    <a:cs typeface="Times New Roman" panose="02020603050405020304" pitchFamily="18" charset="0"/>
                  </a:rPr>
                  <a:t>According to clinical judgment and medical literature (Young 2016) a simultaneous improvement among all the muscles involved in the sitting extension movement (Hamstrings and quadriceps) is not feasible.</a:t>
                </a:r>
                <a:endParaRPr lang="it-IT" sz="1800" b="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Arial" panose="020B0604020202020204" pitchFamily="34" charset="0"/>
                  <a:buChar char="•"/>
                  <a:tabLst>
                    <a:tab pos="457200" algn="l"/>
                  </a:tabLst>
                </a:pPr>
                <a:r>
                  <a:rPr lang="en-US" sz="1800" dirty="0">
                    <a:effectLst/>
                    <a:latin typeface="+mn-lt"/>
                    <a:ea typeface="Calibri" panose="020F0502020204030204" pitchFamily="34" charset="0"/>
                    <a:cs typeface="Times New Roman" panose="02020603050405020304" pitchFamily="18" charset="0"/>
                  </a:rPr>
                  <a:t>A Primary Endpoint scenario </a:t>
                </a:r>
                <a:r>
                  <a:rPr lang="en-US" sz="1800" b="0" dirty="0">
                    <a:effectLst/>
                    <a:latin typeface="+mn-lt"/>
                    <a:ea typeface="Calibri" panose="020F0502020204030204" pitchFamily="34" charset="0"/>
                    <a:cs typeface="Times New Roman" panose="02020603050405020304" pitchFamily="18" charset="0"/>
                  </a:rPr>
                  <a:t>has been considered in order to evaluate the </a:t>
                </a:r>
                <a:r>
                  <a:rPr lang="en-US" sz="1800" b="0" dirty="0" err="1">
                    <a:effectLst/>
                    <a:latin typeface="+mn-lt"/>
                    <a:ea typeface="Calibri" panose="020F0502020204030204" pitchFamily="34" charset="0"/>
                    <a:cs typeface="Times New Roman" panose="02020603050405020304" pitchFamily="18" charset="0"/>
                  </a:rPr>
                  <a:t>noninferiority</a:t>
                </a:r>
                <a:r>
                  <a:rPr lang="en-US" sz="1800" b="0" dirty="0">
                    <a:effectLst/>
                    <a:latin typeface="+mn-lt"/>
                    <a:ea typeface="Calibri" panose="020F0502020204030204" pitchFamily="34" charset="0"/>
                    <a:cs typeface="Times New Roman" panose="02020603050405020304" pitchFamily="18" charset="0"/>
                  </a:rPr>
                  <a:t> in at least one muscles district</a:t>
                </a:r>
                <a:endParaRPr lang="it-IT" sz="1800" b="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Arial" panose="020B0604020202020204" pitchFamily="34" charset="0"/>
                  <a:buChar char="•"/>
                  <a:tabLst>
                    <a:tab pos="457200" algn="l"/>
                  </a:tabLst>
                </a:pPr>
                <a14:m>
                  <m:oMath xmlns:m="http://schemas.openxmlformats.org/officeDocument/2006/math">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𝐻</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0</m:t>
                        </m:r>
                      </m:sub>
                    </m:sSub>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µ</m:t>
                        </m:r>
                      </m:e>
                      <m:sub>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𝑨</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𝑘</m:t>
                            </m:r>
                          </m:sub>
                        </m:sSub>
                      </m:sub>
                    </m:sSub>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µ</m:t>
                        </m:r>
                      </m:e>
                      <m:sub>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𝑘</m:t>
                            </m:r>
                          </m:sub>
                        </m:sSub>
                      </m:sub>
                    </m:sSub>
                    <m:r>
                      <a:rPr lang="en-US" sz="1800" i="1">
                        <a:effectLst/>
                        <a:latin typeface="Cambria Math" panose="02040503050406030204" pitchFamily="18" charset="0"/>
                        <a:ea typeface="Calibri" panose="020F0502020204030204" pitchFamily="34" charset="0"/>
                        <a:cs typeface="Times New Roman" panose="02020603050405020304" pitchFamily="18" charset="0"/>
                      </a:rPr>
                      <m:t>&lt;=−</m:t>
                    </m:r>
                    <m:r>
                      <a:rPr lang="en-US" sz="1800" i="1">
                        <a:effectLst/>
                        <a:latin typeface="Cambria Math" panose="02040503050406030204" pitchFamily="18" charset="0"/>
                        <a:ea typeface="Calibri" panose="020F0502020204030204" pitchFamily="34" charset="0"/>
                        <a:cs typeface="Times New Roman" panose="02020603050405020304" pitchFamily="18" charset="0"/>
                      </a:rPr>
                      <m:t>𝛿</m:t>
                    </m:r>
                  </m:oMath>
                </a14:m>
                <a:r>
                  <a:rPr lang="en-US" sz="1800" dirty="0">
                    <a:effectLst/>
                    <a:latin typeface="+mn-lt"/>
                    <a:ea typeface="Calibri" panose="020F0502020204030204" pitchFamily="34" charset="0"/>
                    <a:cs typeface="Times New Roman" panose="02020603050405020304" pitchFamily="18" charset="0"/>
                  </a:rPr>
                  <a:t>, for all </a:t>
                </a:r>
                <a14:m>
                  <m:oMath xmlns:m="http://schemas.openxmlformats.org/officeDocument/2006/math">
                    <m:r>
                      <a:rPr lang="en-US" sz="1800" i="1">
                        <a:effectLst/>
                        <a:latin typeface="Cambria Math" panose="02040503050406030204" pitchFamily="18" charset="0"/>
                        <a:ea typeface="Calibri" panose="020F0502020204030204" pitchFamily="34" charset="0"/>
                        <a:cs typeface="Times New Roman" panose="02020603050405020304" pitchFamily="18" charset="0"/>
                      </a:rPr>
                      <m:t>𝑘</m:t>
                    </m:r>
                  </m:oMath>
                </a14:m>
                <a:r>
                  <a:rPr lang="en-US" sz="1800" dirty="0">
                    <a:effectLst/>
                    <a:latin typeface="+mn-lt"/>
                    <a:ea typeface="Calibri" panose="020F0502020204030204" pitchFamily="34" charset="0"/>
                    <a:cs typeface="Times New Roman" panose="02020603050405020304" pitchFamily="18" charset="0"/>
                  </a:rPr>
                  <a:t>,</a:t>
                </a:r>
                <a:endParaRPr lang="it-IT" sz="180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Arial" panose="020B0604020202020204" pitchFamily="34" charset="0"/>
                  <a:buChar char="•"/>
                  <a:tabLst>
                    <a:tab pos="457200" algn="l"/>
                  </a:tabLst>
                </a:pPr>
                <a14:m>
                  <m:oMath xmlns:m="http://schemas.openxmlformats.org/officeDocument/2006/math">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𝐻</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µ</m:t>
                        </m:r>
                      </m:e>
                      <m:sub>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b="1" i="1" smtClean="0">
                                <a:effectLst/>
                                <a:latin typeface="Cambria Math" panose="02040503050406030204" pitchFamily="18" charset="0"/>
                                <a:ea typeface="Calibri" panose="020F0502020204030204" pitchFamily="34" charset="0"/>
                                <a:cs typeface="Times New Roman" panose="02020603050405020304" pitchFamily="18" charset="0"/>
                              </a:rPr>
                              <m:t>𝑨</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𝑘</m:t>
                            </m:r>
                          </m:sub>
                        </m:sSub>
                      </m:sub>
                    </m:sSub>
                    <m:r>
                      <a:rPr lang="en-US" sz="18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µ</m:t>
                        </m:r>
                      </m:e>
                      <m:sub>
                        <m:sSub>
                          <m:sSubPr>
                            <m:ctrlPr>
                              <a:rPr lang="it-IT" sz="1800" i="1">
                                <a:effectLst/>
                                <a:latin typeface="Cambria Math" panose="02040503050406030204" pitchFamily="18" charset="0"/>
                                <a:ea typeface="Calibri" panose="020F0502020204030204" pitchFamily="34" charset="0"/>
                                <a:cs typeface="Times New Roman" panose="02020603050405020304" pitchFamily="18" charset="0"/>
                              </a:rPr>
                            </m:ctrlPr>
                          </m:sSubPr>
                          <m:e>
                            <m:r>
                              <a:rPr lang="en-US" sz="1800" i="1">
                                <a:effectLst/>
                                <a:latin typeface="Cambria Math" panose="02040503050406030204" pitchFamily="18" charset="0"/>
                                <a:ea typeface="Calibri" panose="020F0502020204030204" pitchFamily="34" charset="0"/>
                                <a:cs typeface="Times New Roman" panose="02020603050405020304" pitchFamily="18" charset="0"/>
                              </a:rPr>
                              <m:t>𝐶</m:t>
                            </m:r>
                          </m:e>
                          <m:sub>
                            <m:r>
                              <a:rPr lang="en-US" sz="1800" i="1">
                                <a:effectLst/>
                                <a:latin typeface="Cambria Math" panose="02040503050406030204" pitchFamily="18" charset="0"/>
                                <a:ea typeface="Calibri" panose="020F0502020204030204" pitchFamily="34" charset="0"/>
                                <a:cs typeface="Times New Roman" panose="02020603050405020304" pitchFamily="18" charset="0"/>
                              </a:rPr>
                              <m:t>𝑘</m:t>
                            </m:r>
                          </m:sub>
                        </m:sSub>
                      </m:sub>
                    </m:sSub>
                    <m:r>
                      <a:rPr lang="en-US" sz="1800" i="1">
                        <a:effectLst/>
                        <a:latin typeface="Cambria Math" panose="02040503050406030204" pitchFamily="18" charset="0"/>
                        <a:ea typeface="Calibri" panose="020F0502020204030204" pitchFamily="34" charset="0"/>
                        <a:cs typeface="Times New Roman" panose="02020603050405020304" pitchFamily="18" charset="0"/>
                      </a:rPr>
                      <m:t>&gt;−</m:t>
                    </m:r>
                    <m:r>
                      <a:rPr lang="en-US" sz="1800" i="1">
                        <a:effectLst/>
                        <a:latin typeface="Cambria Math" panose="02040503050406030204" pitchFamily="18" charset="0"/>
                        <a:ea typeface="Calibri" panose="020F0502020204030204" pitchFamily="34" charset="0"/>
                        <a:cs typeface="Times New Roman" panose="02020603050405020304" pitchFamily="18" charset="0"/>
                      </a:rPr>
                      <m:t>𝛿</m:t>
                    </m:r>
                  </m:oMath>
                </a14:m>
                <a:r>
                  <a:rPr lang="en-US" sz="1800" dirty="0">
                    <a:effectLst/>
                    <a:latin typeface="+mn-lt"/>
                    <a:ea typeface="Calibri" panose="020F0502020204030204" pitchFamily="34" charset="0"/>
                    <a:cs typeface="Times New Roman" panose="02020603050405020304" pitchFamily="18" charset="0"/>
                  </a:rPr>
                  <a:t>, for at least one </a:t>
                </a:r>
                <a14:m>
                  <m:oMath xmlns:m="http://schemas.openxmlformats.org/officeDocument/2006/math">
                    <m:r>
                      <a:rPr lang="en-US" sz="1800" i="1">
                        <a:effectLst/>
                        <a:latin typeface="Cambria Math" panose="02040503050406030204" pitchFamily="18" charset="0"/>
                        <a:ea typeface="Calibri" panose="020F0502020204030204" pitchFamily="34" charset="0"/>
                        <a:cs typeface="Times New Roman" panose="02020603050405020304" pitchFamily="18" charset="0"/>
                      </a:rPr>
                      <m:t>𝑘</m:t>
                    </m:r>
                  </m:oMath>
                </a14:m>
                <a:endParaRPr lang="it-IT" sz="1800" dirty="0">
                  <a:effectLst/>
                  <a:latin typeface="+mn-lt"/>
                  <a:ea typeface="Calibri" panose="020F0502020204030204" pitchFamily="34" charset="0"/>
                  <a:cs typeface="Times New Roman" panose="02020603050405020304" pitchFamily="18" charset="0"/>
                </a:endParaRPr>
              </a:p>
              <a:p>
                <a:pPr lvl="0" algn="just">
                  <a:lnSpc>
                    <a:spcPct val="107000"/>
                  </a:lnSpc>
                  <a:spcAft>
                    <a:spcPts val="800"/>
                  </a:spcAft>
                  <a:tabLst>
                    <a:tab pos="457200" algn="l"/>
                  </a:tabLst>
                </a:pPr>
                <a:r>
                  <a:rPr lang="en-US" sz="1800" dirty="0">
                    <a:effectLst/>
                    <a:latin typeface="+mn-lt"/>
                    <a:ea typeface="Calibri" panose="020F0502020204030204" pitchFamily="34" charset="0"/>
                    <a:cs typeface="Times New Roman" panose="02020603050405020304" pitchFamily="18" charset="0"/>
                  </a:rPr>
                  <a:t>  </a:t>
                </a:r>
                <a:endParaRPr lang="it-IT" sz="180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Arial" panose="020B0604020202020204" pitchFamily="34" charset="0"/>
                  <a:buChar char="•"/>
                  <a:tabLst>
                    <a:tab pos="457200" algn="l"/>
                  </a:tabLst>
                </a:pPr>
                <a:r>
                  <a:rPr lang="en-US" sz="1800" b="0" dirty="0">
                    <a:effectLst/>
                    <a:latin typeface="+mn-lt"/>
                    <a:ea typeface="Calibri" panose="020F0502020204030204" pitchFamily="34" charset="0"/>
                    <a:cs typeface="Times New Roman" panose="02020603050405020304" pitchFamily="18" charset="0"/>
                  </a:rPr>
                  <a:t>This use of multiple endpoints creates a multiplicity </a:t>
                </a:r>
                <a:r>
                  <a:rPr lang="en-US" sz="1800" b="0" dirty="0" smtClean="0">
                    <a:effectLst/>
                    <a:latin typeface="+mn-lt"/>
                    <a:ea typeface="Calibri" panose="020F0502020204030204" pitchFamily="34" charset="0"/>
                    <a:cs typeface="Times New Roman" panose="02020603050405020304" pitchFamily="18" charset="0"/>
                  </a:rPr>
                  <a:t>problem.</a:t>
                </a:r>
                <a:endParaRPr lang="it-IT" sz="1800" dirty="0">
                  <a:effectLst/>
                  <a:latin typeface="+mn-lt"/>
                  <a:ea typeface="Calibri" panose="020F0502020204030204" pitchFamily="34" charset="0"/>
                  <a:cs typeface="Times New Roman" panose="02020603050405020304" pitchFamily="18" charset="0"/>
                </a:endParaRPr>
              </a:p>
              <a:p>
                <a:endParaRPr lang="en-US" b="0" dirty="0" smtClean="0"/>
              </a:p>
              <a:p>
                <a:pPr marL="285750" indent="-285750">
                  <a:buFont typeface="Arial" panose="020B0604020202020204" pitchFamily="34" charset="0"/>
                  <a:buChar char="•"/>
                </a:pPr>
                <a:endParaRPr lang="en-US" sz="1600" b="0" dirty="0"/>
              </a:p>
            </p:txBody>
          </p:sp>
        </mc:Choice>
        <mc:Fallback xmlns="">
          <p:sp>
            <p:nvSpPr>
              <p:cNvPr id="5" name="TextBox 4"/>
              <p:cNvSpPr txBox="1">
                <a:spLocks noRot="1" noChangeAspect="1" noMove="1" noResize="1" noEditPoints="1" noAdjustHandles="1" noChangeArrowheads="1" noChangeShapeType="1" noTextEdit="1"/>
              </p:cNvSpPr>
              <p:nvPr/>
            </p:nvSpPr>
            <p:spPr>
              <a:xfrm>
                <a:off x="395536" y="1556792"/>
                <a:ext cx="8424936" cy="3954288"/>
              </a:xfrm>
              <a:prstGeom prst="rect">
                <a:avLst/>
              </a:prstGeom>
              <a:blipFill>
                <a:blip r:embed="rId3"/>
                <a:stretch>
                  <a:fillRect l="-507" t="-770" r="-579"/>
                </a:stretch>
              </a:blipFill>
            </p:spPr>
            <p:txBody>
              <a:bodyPr/>
              <a:lstStyle/>
              <a:p>
                <a:r>
                  <a:rPr lang="it-IT">
                    <a:noFill/>
                  </a:rPr>
                  <a:t> </a:t>
                </a:r>
              </a:p>
            </p:txBody>
          </p:sp>
        </mc:Fallback>
      </mc:AlternateContent>
    </p:spTree>
    <p:extLst>
      <p:ext uri="{BB962C8B-B14F-4D97-AF65-F5344CB8AC3E}">
        <p14:creationId xmlns:p14="http://schemas.microsoft.com/office/powerpoint/2010/main" val="3142002897"/>
      </p:ext>
    </p:extLst>
  </p:cSld>
  <p:clrMapOvr>
    <a:masterClrMapping/>
  </p:clrMapOvr>
  <p:timing>
    <p:tnLst>
      <p:par>
        <p:cTn id="1" dur="indefinite" restart="never" nodeType="tmRoot"/>
      </p:par>
    </p:tnLst>
  </p:timing>
</p:sld>
</file>

<file path=ppt/theme/theme1.xml><?xml version="1.0" encoding="utf-8"?>
<a:theme xmlns:a="http://schemas.openxmlformats.org/drawingml/2006/main" name="UNIPD">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eme1">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4FC7585B-B6F5-4C59-B06A-95BBDF1C5C01}" vid="{A5752A89-77BF-4299-B3E7-F4671314471D}"/>
    </a:ext>
  </a:extLst>
</a:theme>
</file>

<file path=ppt/theme/theme5.xml><?xml version="1.0" encoding="utf-8"?>
<a:theme xmlns:a="http://schemas.openxmlformats.org/drawingml/2006/main" name="2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UNIPD</Template>
  <TotalTime>5548</TotalTime>
  <Words>1047</Words>
  <Application>Microsoft Office PowerPoint</Application>
  <PresentationFormat>On-screen Show (4:3)</PresentationFormat>
  <Paragraphs>198</Paragraphs>
  <Slides>14</Slides>
  <Notes>9</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14</vt:i4>
      </vt:variant>
    </vt:vector>
  </HeadingPairs>
  <TitlesOfParts>
    <vt:vector size="28" baseType="lpstr">
      <vt:lpstr>Arial Unicode MS</vt:lpstr>
      <vt:lpstr>SimSun</vt:lpstr>
      <vt:lpstr>Arial</vt:lpstr>
      <vt:lpstr>Calibri</vt:lpstr>
      <vt:lpstr>Cambria Math</vt:lpstr>
      <vt:lpstr>Corbel</vt:lpstr>
      <vt:lpstr>Tahoma</vt:lpstr>
      <vt:lpstr>Times New Roman</vt:lpstr>
      <vt:lpstr>UNIPD</vt:lpstr>
      <vt:lpstr>Office Theme</vt:lpstr>
      <vt:lpstr>1_Office Theme</vt:lpstr>
      <vt:lpstr>Theme1</vt:lpstr>
      <vt:lpstr>2_Office Theme</vt:lpstr>
      <vt:lpstr>3_Office Theme</vt:lpstr>
      <vt:lpstr>PowerPoint Presentation</vt:lpstr>
      <vt:lpstr>A motivating example: Total Knee Replacement Trial design</vt:lpstr>
      <vt:lpstr>Critical issues involved clinical trial design</vt:lpstr>
      <vt:lpstr>Non Inferiority:  Margin definition </vt:lpstr>
      <vt:lpstr>Non Inferiority:  Margin definition, historical data</vt:lpstr>
      <vt:lpstr>M1 definition: a random effect meta analysis</vt:lpstr>
      <vt:lpstr>Non-Inferiority M2 margin</vt:lpstr>
      <vt:lpstr>Multiplicity issues in power analysis </vt:lpstr>
      <vt:lpstr>Primary or Co-primary endpoint?</vt:lpstr>
      <vt:lpstr>Sample size definition</vt:lpstr>
      <vt:lpstr>Results</vt:lpstr>
      <vt:lpstr>Conclusion </vt:lpstr>
      <vt:lpstr> </vt:lpstr>
      <vt:lpstr>Peculiarities of non inferiority design for multiple outcome definition (Wiens, 2017)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LorenzoniG</dc:creator>
  <cp:lastModifiedBy>Danila Azzolina</cp:lastModifiedBy>
  <cp:revision>267</cp:revision>
  <dcterms:created xsi:type="dcterms:W3CDTF">2014-05-26T07:26:14Z</dcterms:created>
  <dcterms:modified xsi:type="dcterms:W3CDTF">2018-05-21T17:50:31Z</dcterms:modified>
</cp:coreProperties>
</file>